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2"/>
  </p:notesMasterIdLst>
  <p:sldIdLst>
    <p:sldId id="256" r:id="rId2"/>
    <p:sldId id="293" r:id="rId3"/>
    <p:sldId id="257" r:id="rId4"/>
    <p:sldId id="258" r:id="rId5"/>
    <p:sldId id="259" r:id="rId6"/>
    <p:sldId id="300" r:id="rId7"/>
    <p:sldId id="277" r:id="rId8"/>
    <p:sldId id="298" r:id="rId9"/>
    <p:sldId id="299" r:id="rId10"/>
    <p:sldId id="261" r:id="rId11"/>
    <p:sldId id="262" r:id="rId12"/>
    <p:sldId id="263" r:id="rId13"/>
    <p:sldId id="264" r:id="rId14"/>
    <p:sldId id="269" r:id="rId15"/>
    <p:sldId id="270" r:id="rId16"/>
    <p:sldId id="279" r:id="rId17"/>
    <p:sldId id="301" r:id="rId18"/>
    <p:sldId id="302" r:id="rId19"/>
    <p:sldId id="303" r:id="rId20"/>
    <p:sldId id="290" r:id="rId2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默认节" id="{98B13185-1226-4A33-8018-C918C38666E5}">
          <p14:sldIdLst>
            <p14:sldId id="256"/>
            <p14:sldId id="293"/>
            <p14:sldId id="257"/>
            <p14:sldId id="258"/>
            <p14:sldId id="259"/>
            <p14:sldId id="300"/>
            <p14:sldId id="277"/>
            <p14:sldId id="298"/>
            <p14:sldId id="299"/>
            <p14:sldId id="261"/>
          </p14:sldIdLst>
        </p14:section>
        <p14:section name="无标题节" id="{5067D188-12B3-4D8B-9B40-5B67D397F53F}">
          <p14:sldIdLst>
            <p14:sldId id="262"/>
            <p14:sldId id="263"/>
            <p14:sldId id="264"/>
            <p14:sldId id="269"/>
            <p14:sldId id="270"/>
            <p14:sldId id="279"/>
            <p14:sldId id="301"/>
            <p14:sldId id="302"/>
            <p14:sldId id="303"/>
            <p14:sldId id="29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41E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90" autoAdjust="0"/>
    <p:restoredTop sz="94660"/>
  </p:normalViewPr>
  <p:slideViewPr>
    <p:cSldViewPr>
      <p:cViewPr varScale="1">
        <p:scale>
          <a:sx n="51" d="100"/>
          <a:sy n="51" d="100"/>
        </p:scale>
        <p:origin x="-120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D4CC1B-A578-417C-836A-637467F9CCB7}" type="datetimeFigureOut">
              <a:rPr lang="zh-CN" altLang="en-US" smtClean="0"/>
              <a:pPr/>
              <a:t>2014-10-20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3A0DF5-65B6-4BA7-9771-3FFAF39C78C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045274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3A0DF5-65B6-4BA7-9771-3FFAF39C78CF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3A0DF5-65B6-4BA7-9771-3FFAF39C78CF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675437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3A0DF5-65B6-4BA7-9771-3FFAF39C78CF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4266665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3A0DF5-65B6-4BA7-9771-3FFAF39C78CF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695500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2014-10-20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2014-10-20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2014-10-20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2014-10-20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2014-10-20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2014-10-20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2014-10-20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2014-10-20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单圆角矩形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2014-10-20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10" name="任意多边形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任意多边形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2014-10-20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2014-10-20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2014-10-20</a:t>
            </a:fld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任意多边形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任意多边形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  <p:pic>
        <p:nvPicPr>
          <p:cNvPr id="14" name="Picture 2" descr="E:\文件\重要文件\所徽.bmp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740352" y="260648"/>
            <a:ext cx="857232" cy="857232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27584" y="1556792"/>
            <a:ext cx="7488832" cy="1872208"/>
          </a:xfrm>
        </p:spPr>
        <p:txBody>
          <a:bodyPr anchor="ctr">
            <a:noAutofit/>
          </a:bodyPr>
          <a:lstStyle/>
          <a:p>
            <a:pPr algn="ctr"/>
            <a:r>
              <a:rPr lang="zh-CN" altLang="en-US" sz="4000" b="1" dirty="0" smtClean="0"/>
              <a:t> </a:t>
            </a:r>
            <a:r>
              <a:rPr lang="zh-CN" altLang="en-US" sz="4400" b="1" dirty="0" smtClean="0">
                <a:solidFill>
                  <a:schemeClr val="bg1"/>
                </a:solidFill>
                <a:latin typeface="+mn-ea"/>
                <a:ea typeface="+mn-ea"/>
              </a:rPr>
              <a:t>高效液相色谱仪的维护与保养</a:t>
            </a:r>
            <a:endParaRPr lang="zh-CN" altLang="zh-CN" sz="44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43808" y="4437112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华文楷体" pitchFamily="2" charset="-122"/>
                <a:ea typeface="华文楷体" pitchFamily="2" charset="-122"/>
              </a:rPr>
              <a:t>方忠意</a:t>
            </a:r>
            <a:endParaRPr lang="zh-CN" altLang="en-US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00364" y="3500438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仿宋" pitchFamily="49" charset="-122"/>
                <a:ea typeface="仿宋" pitchFamily="49" charset="-122"/>
              </a:rPr>
              <a:t> 河南省</a:t>
            </a:r>
            <a:r>
              <a:rPr lang="zh-CN" altLang="en-US" sz="2000" dirty="0" smtClean="0">
                <a:latin typeface="仿宋" pitchFamily="49" charset="-122"/>
                <a:ea typeface="仿宋" pitchFamily="49" charset="-122"/>
              </a:rPr>
              <a:t>兽药饲料监察所</a:t>
            </a:r>
            <a:endParaRPr lang="zh-CN" altLang="en-US" sz="2000" dirty="0">
              <a:latin typeface="仿宋" pitchFamily="49" charset="-122"/>
              <a:ea typeface="仿宋" pitchFamily="49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zh-CN" b="1" dirty="0" smtClean="0">
                <a:latin typeface="华文楷体" pitchFamily="2" charset="-122"/>
                <a:ea typeface="华文楷体" pitchFamily="2" charset="-122"/>
              </a:rPr>
              <a:t>HPLC</a:t>
            </a: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的基本组成</a:t>
            </a:r>
            <a:endParaRPr lang="zh-CN" altLang="en-US" dirty="0"/>
          </a:p>
        </p:txBody>
      </p:sp>
      <p:grpSp>
        <p:nvGrpSpPr>
          <p:cNvPr id="5" name="Group 95"/>
          <p:cNvGrpSpPr>
            <a:grpSpLocks/>
          </p:cNvGrpSpPr>
          <p:nvPr/>
        </p:nvGrpSpPr>
        <p:grpSpPr bwMode="auto">
          <a:xfrm>
            <a:off x="1258888" y="2133600"/>
            <a:ext cx="7023100" cy="3259138"/>
            <a:chOff x="793" y="1253"/>
            <a:chExt cx="4424" cy="2053"/>
          </a:xfrm>
          <a:solidFill>
            <a:srgbClr val="00B0F0"/>
          </a:solidFill>
          <a:effectLst>
            <a:glow rad="101600">
              <a:srgbClr val="92D050">
                <a:alpha val="40000"/>
              </a:srgbClr>
            </a:glow>
          </a:effectLst>
        </p:grpSpPr>
        <p:sp>
          <p:nvSpPr>
            <p:cNvPr id="7" name="Rectangle 63"/>
            <p:cNvSpPr>
              <a:spLocks noChangeArrowheads="1"/>
            </p:cNvSpPr>
            <p:nvPr/>
          </p:nvSpPr>
          <p:spPr bwMode="auto">
            <a:xfrm>
              <a:off x="793" y="1434"/>
              <a:ext cx="576" cy="72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zh-CN" altLang="en-US" sz="2400" b="1" dirty="0" smtClean="0">
                  <a:latin typeface="Times New Roman" pitchFamily="18" charset="0"/>
                  <a:ea typeface="华文新魏" pitchFamily="2" charset="-122"/>
                </a:rPr>
                <a:t>泵</a:t>
              </a:r>
              <a:endParaRPr lang="zh-CN" altLang="en-US" sz="2400" b="1" dirty="0">
                <a:latin typeface="Times New Roman" pitchFamily="18" charset="0"/>
                <a:ea typeface="华文新魏" pitchFamily="2" charset="-122"/>
              </a:endParaRPr>
            </a:p>
          </p:txBody>
        </p:sp>
        <p:sp>
          <p:nvSpPr>
            <p:cNvPr id="8" name="Line 64"/>
            <p:cNvSpPr>
              <a:spLocks noChangeShapeType="1"/>
            </p:cNvSpPr>
            <p:nvPr/>
          </p:nvSpPr>
          <p:spPr bwMode="auto">
            <a:xfrm>
              <a:off x="1369" y="1818"/>
              <a:ext cx="624" cy="0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" name="Line 65"/>
            <p:cNvSpPr>
              <a:spLocks noChangeShapeType="1"/>
            </p:cNvSpPr>
            <p:nvPr/>
          </p:nvSpPr>
          <p:spPr bwMode="auto">
            <a:xfrm>
              <a:off x="1609" y="1818"/>
              <a:ext cx="0" cy="768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" name="Rectangle 66"/>
            <p:cNvSpPr>
              <a:spLocks noChangeArrowheads="1"/>
            </p:cNvSpPr>
            <p:nvPr/>
          </p:nvSpPr>
          <p:spPr bwMode="auto">
            <a:xfrm>
              <a:off x="1226" y="2586"/>
              <a:ext cx="771" cy="72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zh-CN" altLang="en-US" sz="2400" b="1" dirty="0">
                  <a:latin typeface="Times New Roman" pitchFamily="18" charset="0"/>
                  <a:ea typeface="华文新魏" pitchFamily="2" charset="-122"/>
                </a:rPr>
                <a:t>进样器</a:t>
              </a:r>
            </a:p>
          </p:txBody>
        </p:sp>
        <p:sp>
          <p:nvSpPr>
            <p:cNvPr id="11" name="Rectangle 67"/>
            <p:cNvSpPr>
              <a:spLocks noChangeArrowheads="1"/>
            </p:cNvSpPr>
            <p:nvPr/>
          </p:nvSpPr>
          <p:spPr bwMode="auto">
            <a:xfrm>
              <a:off x="3040" y="1452"/>
              <a:ext cx="576" cy="72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zh-CN" altLang="en-US" sz="2400" b="1" dirty="0">
                  <a:latin typeface="Times New Roman" pitchFamily="18" charset="0"/>
                  <a:ea typeface="华文新魏" pitchFamily="2" charset="-122"/>
                </a:rPr>
                <a:t>检测器</a:t>
              </a:r>
            </a:p>
          </p:txBody>
        </p:sp>
        <p:sp>
          <p:nvSpPr>
            <p:cNvPr id="12" name="Line 68"/>
            <p:cNvSpPr>
              <a:spLocks noChangeShapeType="1"/>
            </p:cNvSpPr>
            <p:nvPr/>
          </p:nvSpPr>
          <p:spPr bwMode="auto">
            <a:xfrm>
              <a:off x="2617" y="1818"/>
              <a:ext cx="432" cy="0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" name="Line 69"/>
            <p:cNvSpPr>
              <a:spLocks noChangeShapeType="1"/>
            </p:cNvSpPr>
            <p:nvPr/>
          </p:nvSpPr>
          <p:spPr bwMode="auto">
            <a:xfrm>
              <a:off x="3625" y="1818"/>
              <a:ext cx="576" cy="0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" name="Rectangle 70"/>
            <p:cNvSpPr>
              <a:spLocks noChangeArrowheads="1"/>
            </p:cNvSpPr>
            <p:nvPr/>
          </p:nvSpPr>
          <p:spPr bwMode="auto">
            <a:xfrm>
              <a:off x="4201" y="1434"/>
              <a:ext cx="1016" cy="72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zh-CN" altLang="en-US" sz="2400" b="1" dirty="0">
                  <a:latin typeface="Times New Roman" pitchFamily="18" charset="0"/>
                  <a:ea typeface="华文新魏" pitchFamily="2" charset="-122"/>
                </a:rPr>
                <a:t>色谱工作站</a:t>
              </a:r>
            </a:p>
          </p:txBody>
        </p:sp>
        <p:sp>
          <p:nvSpPr>
            <p:cNvPr id="15" name="Line 71"/>
            <p:cNvSpPr>
              <a:spLocks noChangeShapeType="1"/>
            </p:cNvSpPr>
            <p:nvPr/>
          </p:nvSpPr>
          <p:spPr bwMode="auto">
            <a:xfrm flipV="1">
              <a:off x="1609" y="2202"/>
              <a:ext cx="0" cy="384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" name="Line 72"/>
            <p:cNvSpPr>
              <a:spLocks noChangeShapeType="1"/>
            </p:cNvSpPr>
            <p:nvPr/>
          </p:nvSpPr>
          <p:spPr bwMode="auto">
            <a:xfrm>
              <a:off x="1417" y="1818"/>
              <a:ext cx="432" cy="0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7" name="Line 73"/>
            <p:cNvSpPr>
              <a:spLocks noChangeShapeType="1"/>
            </p:cNvSpPr>
            <p:nvPr/>
          </p:nvSpPr>
          <p:spPr bwMode="auto">
            <a:xfrm>
              <a:off x="2569" y="1818"/>
              <a:ext cx="240" cy="0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" name="Line 74"/>
            <p:cNvSpPr>
              <a:spLocks noChangeShapeType="1"/>
            </p:cNvSpPr>
            <p:nvPr/>
          </p:nvSpPr>
          <p:spPr bwMode="auto">
            <a:xfrm>
              <a:off x="1417" y="1818"/>
              <a:ext cx="144" cy="0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" name="Line 75"/>
            <p:cNvSpPr>
              <a:spLocks noChangeShapeType="1"/>
            </p:cNvSpPr>
            <p:nvPr/>
          </p:nvSpPr>
          <p:spPr bwMode="auto">
            <a:xfrm>
              <a:off x="3625" y="1818"/>
              <a:ext cx="288" cy="0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" name="Rectangle 76"/>
            <p:cNvSpPr>
              <a:spLocks noChangeArrowheads="1"/>
            </p:cNvSpPr>
            <p:nvPr/>
          </p:nvSpPr>
          <p:spPr bwMode="auto">
            <a:xfrm>
              <a:off x="1993" y="1770"/>
              <a:ext cx="576" cy="96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" name="Line 77"/>
            <p:cNvSpPr>
              <a:spLocks noChangeShapeType="1"/>
            </p:cNvSpPr>
            <p:nvPr/>
          </p:nvSpPr>
          <p:spPr bwMode="auto">
            <a:xfrm>
              <a:off x="2245" y="1525"/>
              <a:ext cx="0" cy="240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" name="Text Box 87"/>
            <p:cNvSpPr txBox="1">
              <a:spLocks noChangeArrowheads="1"/>
            </p:cNvSpPr>
            <p:nvPr/>
          </p:nvSpPr>
          <p:spPr bwMode="auto">
            <a:xfrm>
              <a:off x="1882" y="1253"/>
              <a:ext cx="692" cy="2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>
                  <a:latin typeface="Times New Roman" pitchFamily="18" charset="0"/>
                  <a:ea typeface="华文新魏" pitchFamily="2" charset="-122"/>
                </a:rPr>
                <a:t>色谱柱</a:t>
              </a: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9578" y="3869594"/>
            <a:ext cx="3712410" cy="2728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929418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6959748" cy="990600"/>
          </a:xfrm>
        </p:spPr>
        <p:txBody>
          <a:bodyPr/>
          <a:lstStyle/>
          <a:p>
            <a:pPr algn="ctr"/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泵的维护</a:t>
            </a:r>
            <a:endParaRPr lang="zh-CN" altLang="en-US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762000" y="1676400"/>
            <a:ext cx="8153400" cy="4495800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80000"/>
              <a:buFont typeface="Wingdings" pitchFamily="2" charset="2"/>
              <a:buChar char="n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" pitchFamily="2" charset="2"/>
              <a:buChar char="Ø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90000"/>
              </a:lnSpc>
              <a:buClr>
                <a:srgbClr val="00B050"/>
              </a:buClr>
              <a:buFont typeface="Wingdings" pitchFamily="2" charset="2"/>
              <a:buChar char="Ø"/>
            </a:pP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流动相要过滤</a:t>
            </a:r>
          </a:p>
          <a:p>
            <a:pPr algn="just">
              <a:lnSpc>
                <a:spcPct val="90000"/>
              </a:lnSpc>
              <a:buClr>
                <a:srgbClr val="00B050"/>
              </a:buClr>
              <a:buFont typeface="Wingdings" pitchFamily="2" charset="2"/>
              <a:buChar char="Ø"/>
            </a:pP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使用缓冲液或离子对试剂时，试验后要彻底清洗管路、泵腔</a:t>
            </a:r>
            <a:endParaRPr lang="en-US" altLang="zh-CN" b="1" dirty="0" smtClean="0">
              <a:latin typeface="华文楷体" pitchFamily="2" charset="-122"/>
              <a:ea typeface="华文楷体" pitchFamily="2" charset="-122"/>
            </a:endParaRPr>
          </a:p>
          <a:p>
            <a:pPr algn="just">
              <a:lnSpc>
                <a:spcPct val="90000"/>
              </a:lnSpc>
              <a:buClr>
                <a:srgbClr val="00B050"/>
              </a:buClr>
              <a:buFont typeface="Wingdings" pitchFamily="2" charset="2"/>
              <a:buChar char="Ø"/>
            </a:pP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柱塞杆</a:t>
            </a:r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清洗</a:t>
            </a: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（起</a:t>
            </a:r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润滑柱塞杆作用</a:t>
            </a:r>
            <a:r>
              <a:rPr lang="en-US" altLang="zh-CN" b="1" dirty="0">
                <a:latin typeface="华文楷体" pitchFamily="2" charset="-122"/>
                <a:ea typeface="华文楷体" pitchFamily="2" charset="-122"/>
              </a:rPr>
              <a:t>,</a:t>
            </a:r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并冲洗掉由柱塞腔高压侧带过来的</a:t>
            </a: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流动相</a:t>
            </a:r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或缓冲盐</a:t>
            </a: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沉淀）</a:t>
            </a:r>
            <a:endParaRPr lang="en-US" altLang="zh-CN" b="1" dirty="0" smtClean="0">
              <a:latin typeface="华文楷体" pitchFamily="2" charset="-122"/>
              <a:ea typeface="华文楷体" pitchFamily="2" charset="-122"/>
            </a:endParaRPr>
          </a:p>
          <a:p>
            <a:pPr algn="just">
              <a:lnSpc>
                <a:spcPct val="90000"/>
              </a:lnSpc>
              <a:buClr>
                <a:srgbClr val="00B050"/>
              </a:buClr>
              <a:buFont typeface="Wingdings" pitchFamily="2" charset="2"/>
              <a:buChar char="Ø"/>
            </a:pP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拧紧排液阀时，不要太用力，以不渗液为准</a:t>
            </a:r>
            <a:endParaRPr lang="en-US" altLang="zh-CN" b="1" dirty="0" smtClean="0">
              <a:latin typeface="华文楷体" pitchFamily="2" charset="-122"/>
              <a:ea typeface="华文楷体" pitchFamily="2" charset="-122"/>
            </a:endParaRPr>
          </a:p>
          <a:p>
            <a:pPr algn="just">
              <a:lnSpc>
                <a:spcPct val="90000"/>
              </a:lnSpc>
              <a:buClr>
                <a:srgbClr val="00B050"/>
              </a:buClr>
              <a:buFont typeface="Wingdings" pitchFamily="2" charset="2"/>
              <a:buChar char="Ø"/>
            </a:pPr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正确适用干灌注与湿灌注两项功能</a:t>
            </a:r>
            <a:endParaRPr lang="en-US" altLang="zh-CN" b="1" dirty="0">
              <a:latin typeface="华文楷体" pitchFamily="2" charset="-122"/>
              <a:ea typeface="华文楷体" pitchFamily="2" charset="-122"/>
            </a:endParaRPr>
          </a:p>
          <a:p>
            <a:pPr algn="just">
              <a:lnSpc>
                <a:spcPct val="90000"/>
              </a:lnSpc>
              <a:buClr>
                <a:srgbClr val="00B050"/>
              </a:buClr>
              <a:buFont typeface="Wingdings" pitchFamily="2" charset="2"/>
              <a:buChar char="Ø"/>
            </a:pP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正确选择灌注的顺序</a:t>
            </a:r>
            <a:endParaRPr lang="en-US" altLang="zh-CN" b="1" dirty="0" smtClean="0">
              <a:latin typeface="华文楷体" pitchFamily="2" charset="-122"/>
              <a:ea typeface="华文楷体" pitchFamily="2" charset="-122"/>
            </a:endParaRPr>
          </a:p>
          <a:p>
            <a:pPr algn="just">
              <a:lnSpc>
                <a:spcPct val="90000"/>
              </a:lnSpc>
              <a:buClr>
                <a:srgbClr val="00B050"/>
              </a:buClr>
              <a:buFont typeface="Wingdings" pitchFamily="2" charset="2"/>
              <a:buChar char="Ø"/>
            </a:pP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更换流动相时，要保证两种溶剂的互溶性</a:t>
            </a:r>
            <a:r>
              <a:rPr lang="en-US" altLang="zh-CN" b="1" dirty="0" smtClean="0">
                <a:latin typeface="华文楷体" pitchFamily="2" charset="-122"/>
                <a:ea typeface="华文楷体" pitchFamily="2" charset="-122"/>
              </a:rPr>
              <a:t>,</a:t>
            </a: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如不互溶，要用一种中间溶剂过渡。例如</a:t>
            </a:r>
            <a:r>
              <a:rPr lang="en-US" altLang="zh-CN" b="1" dirty="0" smtClean="0"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使用无机盐缓冲液时</a:t>
            </a:r>
            <a:r>
              <a:rPr lang="en-US" altLang="zh-CN" b="1" dirty="0" smtClean="0">
                <a:latin typeface="华文楷体" pitchFamily="2" charset="-122"/>
                <a:ea typeface="华文楷体" pitchFamily="2" charset="-122"/>
              </a:rPr>
              <a:t>,</a:t>
            </a: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用前和用后均须用水过渡</a:t>
            </a:r>
            <a:endParaRPr lang="en-US" altLang="zh-CN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长</a:t>
            </a: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时间闲置不用时，</a:t>
            </a:r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应先用水洗去缓冲盐</a:t>
            </a:r>
            <a:r>
              <a:rPr lang="en-US" altLang="zh-CN" b="1" dirty="0">
                <a:latin typeface="华文楷体" pitchFamily="2" charset="-122"/>
                <a:ea typeface="华文楷体" pitchFamily="2" charset="-122"/>
              </a:rPr>
              <a:t>,</a:t>
            </a:r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然后用纯甲醇充满</a:t>
            </a:r>
          </a:p>
          <a:p>
            <a:pPr marL="0" indent="0">
              <a:buNone/>
            </a:pP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     泵</a:t>
            </a:r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头及管路</a:t>
            </a:r>
            <a:r>
              <a:rPr lang="en-US" altLang="zh-CN" b="1" dirty="0">
                <a:latin typeface="华文楷体" pitchFamily="2" charset="-122"/>
                <a:ea typeface="华文楷体" pitchFamily="2" charset="-122"/>
              </a:rPr>
              <a:t>,</a:t>
            </a:r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并保存在纯甲醇</a:t>
            </a: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中，并要</a:t>
            </a:r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适时开</a:t>
            </a: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机运行</a:t>
            </a:r>
            <a:endParaRPr lang="en-US" altLang="zh-CN" b="1" dirty="0" smtClean="0">
              <a:latin typeface="华文楷体" pitchFamily="2" charset="-122"/>
              <a:ea typeface="华文楷体" pitchFamily="2" charset="-122"/>
            </a:endParaRPr>
          </a:p>
          <a:p>
            <a:pPr algn="just">
              <a:lnSpc>
                <a:spcPct val="90000"/>
              </a:lnSpc>
              <a:buClr>
                <a:srgbClr val="00B050"/>
              </a:buClr>
              <a:buFont typeface="Wingdings" pitchFamily="2" charset="2"/>
              <a:buChar char="Ø"/>
            </a:pPr>
            <a:endParaRPr lang="en-US" altLang="zh-CN" dirty="0" smtClean="0">
              <a:solidFill>
                <a:srgbClr val="FF0000"/>
              </a:solidFill>
              <a:latin typeface="宋体" charset="-122"/>
            </a:endParaRPr>
          </a:p>
          <a:p>
            <a:pPr algn="just">
              <a:lnSpc>
                <a:spcPct val="90000"/>
              </a:lnSpc>
              <a:buClr>
                <a:srgbClr val="00B050"/>
              </a:buClr>
              <a:buFont typeface="Wingdings" pitchFamily="2" charset="2"/>
              <a:buChar char="Ø"/>
            </a:pPr>
            <a:endParaRPr lang="zh-CN" altLang="en-US" dirty="0">
              <a:solidFill>
                <a:srgbClr val="FF0000"/>
              </a:solidFill>
              <a:latin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流动相为什么要脱气</a:t>
            </a:r>
            <a:endParaRPr lang="zh-CN" altLang="en-US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CN" dirty="0" smtClean="0"/>
          </a:p>
          <a:p>
            <a:pPr marL="0" indent="0">
              <a:buNone/>
            </a:pPr>
            <a:r>
              <a:rPr lang="en-US" altLang="zh-CN" sz="2800" b="1" dirty="0" smtClean="0"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28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571472" y="1500174"/>
            <a:ext cx="8572528" cy="4929222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/>
          <a:p>
            <a:endParaRPr lang="en-US" altLang="zh-CN" sz="800" dirty="0"/>
          </a:p>
          <a:p>
            <a:pPr marL="457200" indent="-457200">
              <a:spcBef>
                <a:spcPts val="700"/>
              </a:spcBef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使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色谱泵的输液准确</a:t>
            </a:r>
            <a:endParaRPr lang="en-US" altLang="zh-CN" sz="2800" b="1" dirty="0">
              <a:latin typeface="华文楷体" pitchFamily="2" charset="-122"/>
              <a:ea typeface="华文楷体" pitchFamily="2" charset="-122"/>
            </a:endParaRPr>
          </a:p>
          <a:p>
            <a:pPr marL="320040" indent="-320040">
              <a:spcBef>
                <a:spcPts val="700"/>
              </a:spcBef>
              <a:buClr>
                <a:schemeClr val="accent2"/>
              </a:buClr>
              <a:buSzPct val="80000"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        输液均匀准确，并且脉动减小</a:t>
            </a:r>
            <a:endParaRPr lang="en-US" altLang="zh-CN" sz="2400" b="1" dirty="0">
              <a:latin typeface="华文楷体" pitchFamily="2" charset="-122"/>
              <a:ea typeface="华文楷体" pitchFamily="2" charset="-122"/>
            </a:endParaRPr>
          </a:p>
          <a:p>
            <a:pPr marL="320040" indent="-320040">
              <a:spcBef>
                <a:spcPts val="700"/>
              </a:spcBef>
              <a:buClr>
                <a:schemeClr val="accent2"/>
              </a:buClr>
              <a:buSzPct val="80000"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        保留时间及色谱峰面积的重现性提高</a:t>
            </a:r>
            <a:endParaRPr lang="en-US" altLang="zh-CN" sz="2400" b="1" dirty="0">
              <a:latin typeface="华文楷体" pitchFamily="2" charset="-122"/>
              <a:ea typeface="华文楷体" pitchFamily="2" charset="-122"/>
            </a:endParaRPr>
          </a:p>
          <a:p>
            <a:pPr marL="457200" indent="-457200">
              <a:spcBef>
                <a:spcPts val="700"/>
              </a:spcBef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提高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检测的性能</a:t>
            </a:r>
            <a:endParaRPr lang="en-US" altLang="zh-CN" sz="2800" b="1" dirty="0">
              <a:latin typeface="华文楷体" pitchFamily="2" charset="-122"/>
              <a:ea typeface="华文楷体" pitchFamily="2" charset="-122"/>
            </a:endParaRPr>
          </a:p>
          <a:p>
            <a:pPr marL="320040" indent="-320040">
              <a:spcBef>
                <a:spcPts val="700"/>
              </a:spcBef>
              <a:buClr>
                <a:schemeClr val="accent2"/>
              </a:buClr>
              <a:buSzPct val="80000"/>
            </a:pPr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       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防止气泡引起的尖峰</a:t>
            </a:r>
            <a:endParaRPr lang="en-US" altLang="zh-CN" sz="2400" b="1" dirty="0">
              <a:latin typeface="华文楷体" pitchFamily="2" charset="-122"/>
              <a:ea typeface="华文楷体" pitchFamily="2" charset="-122"/>
            </a:endParaRPr>
          </a:p>
          <a:p>
            <a:pPr marL="320040" indent="-320040">
              <a:spcBef>
                <a:spcPts val="700"/>
              </a:spcBef>
              <a:buClr>
                <a:schemeClr val="accent2"/>
              </a:buClr>
              <a:buSzPct val="80000"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       基线稳定，信噪比增加</a:t>
            </a:r>
            <a:endParaRPr lang="en-US" altLang="zh-CN" sz="2400" b="1" dirty="0">
              <a:latin typeface="华文楷体" pitchFamily="2" charset="-122"/>
              <a:ea typeface="华文楷体" pitchFamily="2" charset="-122"/>
            </a:endParaRPr>
          </a:p>
          <a:p>
            <a:pPr marL="320040" indent="-320040">
              <a:spcBef>
                <a:spcPts val="700"/>
              </a:spcBef>
              <a:buClr>
                <a:schemeClr val="accent2"/>
              </a:buClr>
              <a:buSzPct val="80000"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       溶剂的紫外吸收本底降低</a:t>
            </a:r>
            <a:endParaRPr lang="en-US" altLang="zh-CN" sz="2400" b="1" dirty="0">
              <a:latin typeface="华文楷体" pitchFamily="2" charset="-122"/>
              <a:ea typeface="华文楷体" pitchFamily="2" charset="-122"/>
            </a:endParaRPr>
          </a:p>
          <a:p>
            <a:pPr marL="457200" lvl="0" indent="-457200">
              <a:spcBef>
                <a:spcPts val="700"/>
              </a:spcBef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色谱柱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的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保护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  <a:p>
            <a:pPr marL="320040" lvl="0" indent="-320040">
              <a:spcBef>
                <a:spcPts val="700"/>
              </a:spcBef>
              <a:buClr>
                <a:schemeClr val="accent2"/>
              </a:buClr>
              <a:buSzPct val="80000"/>
            </a:pPr>
            <a:r>
              <a:rPr lang="zh-CN" altLang="en-US" sz="2400" b="1" dirty="0" smtClean="0">
                <a:latin typeface="华文楷体" pitchFamily="2" charset="-122"/>
                <a:ea typeface="华文楷体" pitchFamily="2" charset="-122"/>
              </a:rPr>
              <a:t>       减少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死体积</a:t>
            </a:r>
          </a:p>
          <a:p>
            <a:pPr marL="320040" lvl="0" indent="-320040">
              <a:spcBef>
                <a:spcPts val="700"/>
              </a:spcBef>
              <a:buClr>
                <a:schemeClr val="accent2"/>
              </a:buClr>
              <a:buSzPct val="80000"/>
            </a:pPr>
            <a:r>
              <a:rPr lang="zh-CN" altLang="en-US" sz="2400" b="1" dirty="0" smtClean="0">
                <a:latin typeface="华文楷体" pitchFamily="2" charset="-122"/>
                <a:ea typeface="华文楷体" pitchFamily="2" charset="-122"/>
              </a:rPr>
              <a:t>       防止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填料的氧</a:t>
            </a:r>
            <a:r>
              <a:rPr lang="zh-CN" altLang="en-US" sz="2400" b="1" dirty="0" smtClean="0">
                <a:latin typeface="华文楷体" pitchFamily="2" charset="-122"/>
                <a:ea typeface="华文楷体" pitchFamily="2" charset="-122"/>
              </a:rPr>
              <a:t>化</a:t>
            </a:r>
            <a:endParaRPr lang="en-US" altLang="zh-CN" sz="2400" b="1" dirty="0" smtClean="0">
              <a:latin typeface="华文楷体" pitchFamily="2" charset="-122"/>
              <a:ea typeface="华文楷体" pitchFamily="2" charset="-122"/>
            </a:endParaRPr>
          </a:p>
          <a:p>
            <a:pPr marL="342900" lvl="0" indent="-342900">
              <a:spcBef>
                <a:spcPts val="700"/>
              </a:spcBef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使用荧光检测器是，流动相中的气体可能会造成荧光猝灭</a:t>
            </a:r>
          </a:p>
          <a:p>
            <a:pPr marL="320040" lvl="0" indent="-320040">
              <a:spcBef>
                <a:spcPts val="700"/>
              </a:spcBef>
              <a:buClr>
                <a:schemeClr val="accent2"/>
              </a:buClr>
              <a:buSzPct val="80000"/>
            </a:pPr>
            <a:endParaRPr lang="zh-CN" altLang="en-US" sz="2400" b="1" dirty="0"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流动相的</a:t>
            </a: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脱气方法</a:t>
            </a:r>
            <a:endParaRPr lang="zh-CN" altLang="en-US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endParaRPr lang="zh-CN" altLang="en-US" sz="2800" dirty="0" smtClean="0"/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571472" y="1643050"/>
            <a:ext cx="8153400" cy="4853136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80000"/>
              <a:buFont typeface="Wingdings" pitchFamily="2" charset="2"/>
              <a:buChar char="n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" pitchFamily="2" charset="2"/>
              <a:buChar char="Ø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 抽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真空</a:t>
            </a:r>
          </a:p>
          <a:p>
            <a:pPr marL="365760" lvl="1" indent="0"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一般在溶剂抽滤的同时，也有脱气的效果</a:t>
            </a:r>
          </a:p>
          <a:p>
            <a:pPr>
              <a:buFont typeface="Wingdings" pitchFamily="2" charset="2"/>
              <a:buChar char="Ø"/>
            </a:pP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超声波</a:t>
            </a:r>
          </a:p>
          <a:p>
            <a:pPr marL="365760" lvl="1" indent="0"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简单，但效果不</a:t>
            </a:r>
            <a:r>
              <a:rPr lang="zh-CN" altLang="en-US" sz="2400" b="1" dirty="0" smtClean="0">
                <a:latin typeface="华文楷体" pitchFamily="2" charset="-122"/>
                <a:ea typeface="华文楷体" pitchFamily="2" charset="-122"/>
              </a:rPr>
              <a:t>理想，时间不宜过长</a:t>
            </a:r>
          </a:p>
          <a:p>
            <a:pPr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通惰性气体（一般用氦气）</a:t>
            </a:r>
          </a:p>
          <a:p>
            <a:pPr marL="365760" lvl="1" indent="0">
              <a:buNone/>
            </a:pPr>
            <a:r>
              <a:rPr lang="zh-CN" altLang="en-US" sz="2400" b="1" dirty="0" smtClean="0">
                <a:latin typeface="华文楷体" pitchFamily="2" charset="-122"/>
                <a:ea typeface="华文楷体" pitchFamily="2" charset="-122"/>
              </a:rPr>
              <a:t>可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保持连续脱气，多用于低压梯度</a:t>
            </a:r>
          </a:p>
          <a:p>
            <a:pPr>
              <a:buFont typeface="Wingdings" pitchFamily="2" charset="2"/>
              <a:buChar char="Ø"/>
            </a:pP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在线脱气机</a:t>
            </a:r>
          </a:p>
          <a:p>
            <a:pPr marL="365760" lvl="1" indent="0"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可保持连续脱气，多用于低压</a:t>
            </a:r>
            <a:r>
              <a:rPr lang="zh-CN" altLang="en-US" sz="2400" b="1" dirty="0" smtClean="0">
                <a:latin typeface="华文楷体" pitchFamily="2" charset="-122"/>
                <a:ea typeface="华文楷体" pitchFamily="2" charset="-122"/>
              </a:rPr>
              <a:t>梯度</a:t>
            </a:r>
            <a:endParaRPr lang="en-US" altLang="zh-CN" sz="24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加热  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0">
              <a:buNone/>
            </a:pP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 </a:t>
            </a: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</a:rPr>
              <a:t>    </a:t>
            </a: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简单但</a:t>
            </a:r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容易造成</a:t>
            </a: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流动相组成</a:t>
            </a:r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的变化</a:t>
            </a:r>
          </a:p>
          <a:p>
            <a:pPr marL="0" indent="0">
              <a:buNone/>
            </a:pP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流动相为什么要过滤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endParaRPr lang="zh-CN" altLang="en-US" sz="2800" dirty="0" smtClean="0"/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571472" y="1643050"/>
            <a:ext cx="8153400" cy="485313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80000"/>
              <a:buFont typeface="Wingdings" pitchFamily="2" charset="2"/>
              <a:buChar char="n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" pitchFamily="2" charset="2"/>
              <a:buChar char="Ø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endParaRPr lang="en-US" altLang="zh-CN" sz="800" b="1" dirty="0" smtClean="0"/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723872" y="1484784"/>
            <a:ext cx="8153400" cy="51638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80000"/>
              <a:buFont typeface="Wingdings" pitchFamily="2" charset="2"/>
              <a:buChar char="n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" pitchFamily="2" charset="2"/>
              <a:buChar char="Ø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CN" sz="10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去除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颗粒性物质，减少颗粒颗粒性物质对进样阀的堵塞和磨损，减少柱塞杆和柱塞密封垫的磨损</a:t>
            </a:r>
            <a:endParaRPr lang="en-US" altLang="zh-CN" sz="2800" b="1" dirty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endParaRPr lang="en-US" altLang="zh-CN" sz="8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避免引起管路、在线过滤器、色谱柱等的堵塞或污染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endParaRPr lang="en-US" altLang="zh-CN" sz="8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除去微生物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endParaRPr lang="en-US" altLang="zh-CN" sz="8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兼有脱气作用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250509"/>
            <a:ext cx="993775" cy="205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609913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 algn="ctr"/>
            <a:r>
              <a:rPr lang="en-US" altLang="zh-CN" sz="1000" b="1" dirty="0"/>
              <a:t/>
            </a:r>
            <a:br>
              <a:rPr lang="en-US" altLang="zh-CN" sz="1000" b="1" dirty="0"/>
            </a:br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常用滤膜适用溶剂</a:t>
            </a: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类型</a:t>
            </a:r>
            <a:endParaRPr lang="zh-CN" altLang="en-US" dirty="0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612648" y="1600200"/>
            <a:ext cx="8153400" cy="4853136"/>
          </a:xfrm>
          <a:prstGeom prst="rect">
            <a:avLst/>
          </a:prstGeom>
        </p:spPr>
        <p:txBody>
          <a:bodyPr vert="horz">
            <a:normAutofit fontScale="62500" lnSpcReduction="2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80000"/>
              <a:buFont typeface="Wingdings" pitchFamily="2" charset="2"/>
              <a:buChar char="n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" pitchFamily="2" charset="2"/>
              <a:buChar char="Ø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endParaRPr lang="en-US" altLang="zh-CN" sz="14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r>
              <a:rPr lang="en-US" altLang="zh-CN" sz="2900" b="1" dirty="0" smtClean="0">
                <a:latin typeface="华文楷体" pitchFamily="2" charset="-122"/>
                <a:ea typeface="华文楷体" pitchFamily="2" charset="-122"/>
              </a:rPr>
              <a:t>GHP </a:t>
            </a:r>
            <a:r>
              <a:rPr lang="zh-CN" altLang="en-US" sz="2900" b="1" dirty="0" smtClean="0">
                <a:latin typeface="华文楷体" pitchFamily="2" charset="-122"/>
                <a:ea typeface="华文楷体" pitchFamily="2" charset="-122"/>
              </a:rPr>
              <a:t>滤膜</a:t>
            </a:r>
            <a:r>
              <a:rPr lang="en-US" altLang="zh-CN" sz="2900" b="1" dirty="0" smtClean="0">
                <a:latin typeface="华文楷体" pitchFamily="2" charset="-122"/>
                <a:ea typeface="华文楷体" pitchFamily="2" charset="-122"/>
              </a:rPr>
              <a:t>,</a:t>
            </a:r>
            <a:r>
              <a:rPr lang="zh-CN" altLang="en-US" sz="2900" b="1" dirty="0" smtClean="0">
                <a:latin typeface="华文楷体" pitchFamily="2" charset="-122"/>
                <a:ea typeface="华文楷体" pitchFamily="2" charset="-122"/>
              </a:rPr>
              <a:t>聚丙烯材料的滤膜，是</a:t>
            </a:r>
            <a:r>
              <a:rPr lang="en-US" altLang="zh-CN" sz="2900" b="1" dirty="0" smtClean="0">
                <a:latin typeface="华文楷体" pitchFamily="2" charset="-122"/>
                <a:ea typeface="华文楷体" pitchFamily="2" charset="-122"/>
              </a:rPr>
              <a:t>Pall</a:t>
            </a:r>
            <a:r>
              <a:rPr lang="zh-CN" altLang="en-US" sz="2900" b="1" dirty="0" smtClean="0">
                <a:latin typeface="华文楷体" pitchFamily="2" charset="-122"/>
                <a:ea typeface="华文楷体" pitchFamily="2" charset="-122"/>
              </a:rPr>
              <a:t>公司的专利产品，是</a:t>
            </a:r>
            <a:r>
              <a:rPr lang="en-US" altLang="zh-CN" sz="2900" b="1" dirty="0" smtClean="0">
                <a:latin typeface="华文楷体" pitchFamily="2" charset="-122"/>
                <a:ea typeface="华文楷体" pitchFamily="2" charset="-122"/>
              </a:rPr>
              <a:t>HPLC</a:t>
            </a:r>
            <a:r>
              <a:rPr lang="zh-CN" altLang="en-US" sz="2900" b="1" dirty="0" smtClean="0">
                <a:latin typeface="华文楷体" pitchFamily="2" charset="-122"/>
                <a:ea typeface="华文楷体" pitchFamily="2" charset="-122"/>
              </a:rPr>
              <a:t>溶剂过滤</a:t>
            </a:r>
            <a:endParaRPr lang="en-US" altLang="zh-CN" sz="29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None/>
            </a:pPr>
            <a:r>
              <a:rPr lang="en-US" altLang="zh-CN" sz="2900" b="1" dirty="0" smtClean="0">
                <a:latin typeface="华文楷体" pitchFamily="2" charset="-122"/>
                <a:ea typeface="华文楷体" pitchFamily="2" charset="-122"/>
              </a:rPr>
              <a:t>     </a:t>
            </a:r>
            <a:r>
              <a:rPr lang="zh-CN" altLang="en-US" sz="2900" b="1" dirty="0" smtClean="0">
                <a:latin typeface="华文楷体" pitchFamily="2" charset="-122"/>
                <a:ea typeface="华文楷体" pitchFamily="2" charset="-122"/>
              </a:rPr>
              <a:t>以及样品过滤的首选，适用于水相和有机溶剂和水溶液</a:t>
            </a:r>
            <a:endParaRPr lang="en-US" altLang="zh-CN" sz="29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None/>
            </a:pPr>
            <a:endParaRPr lang="zh-CN" altLang="en-US" sz="29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2900" b="1" dirty="0" smtClean="0">
                <a:latin typeface="华文楷体" pitchFamily="2" charset="-122"/>
                <a:ea typeface="华文楷体" pitchFamily="2" charset="-122"/>
              </a:rPr>
              <a:t>尼龙滤膜：适用于绝大多数有机溶剂和水溶液，可  </a:t>
            </a:r>
            <a:endParaRPr lang="en-US" altLang="zh-CN" sz="2900" b="1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0">
              <a:buNone/>
            </a:pP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</a:rPr>
              <a:t>     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以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用于强酸，不适用于二甲基甲酰胺</a:t>
            </a:r>
            <a:r>
              <a:rPr lang="zh-CN" altLang="en-US" sz="2800" b="1" dirty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（ </a:t>
            </a:r>
            <a:r>
              <a:rPr lang="en-US" altLang="zh-CN" sz="2800" dirty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DMF</a:t>
            </a:r>
            <a:r>
              <a:rPr lang="en-US" altLang="zh-CN" sz="2800" b="1" dirty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 </a:t>
            </a:r>
            <a:r>
              <a:rPr lang="zh-CN" altLang="en-US" sz="2800" b="1" dirty="0" smtClean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）</a:t>
            </a:r>
            <a:endParaRPr lang="en-US" altLang="zh-CN" sz="2800" b="1" dirty="0" smtClean="0">
              <a:latin typeface="Times New Roman" pitchFamily="18" charset="0"/>
              <a:ea typeface="华文楷体" pitchFamily="2" charset="-122"/>
              <a:cs typeface="Times New Roman" pitchFamily="18" charset="0"/>
            </a:endParaRPr>
          </a:p>
          <a:p>
            <a:pPr marL="0" indent="0">
              <a:buNone/>
            </a:pPr>
            <a:endParaRPr lang="en-US" altLang="zh-CN" sz="2800" b="1" dirty="0">
              <a:latin typeface="Times New Roman" pitchFamily="18" charset="0"/>
              <a:ea typeface="华文楷体" pitchFamily="2" charset="-122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 聚醚砜</a:t>
            </a:r>
            <a:r>
              <a:rPr lang="zh-CN" altLang="en-US" sz="2800" dirty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（</a:t>
            </a:r>
            <a:r>
              <a:rPr lang="en-US" altLang="zh-CN" sz="2800" dirty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PEs</a:t>
            </a:r>
            <a:r>
              <a:rPr lang="zh-CN" altLang="en-US" sz="2800" dirty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）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膜和醋酸纤维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滤膜：不适用于有机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溶 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0">
              <a:buNone/>
            </a:pP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 </a:t>
            </a: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</a:rPr>
              <a:t>     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剂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，适用于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水溶剂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0">
              <a:buNone/>
            </a:pP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聚四氟乙烯滤膜</a:t>
            </a:r>
            <a:r>
              <a:rPr lang="zh-CN" altLang="en-US" sz="2800" dirty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（</a:t>
            </a:r>
            <a:r>
              <a:rPr lang="en-US" altLang="zh-CN" sz="2800" dirty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PTFE</a:t>
            </a:r>
            <a:r>
              <a:rPr lang="zh-CN" altLang="en-US" sz="2800" dirty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）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：能耐受二甲基亚砜</a:t>
            </a:r>
            <a:r>
              <a:rPr lang="zh-CN" altLang="en-US" sz="2800" dirty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（</a:t>
            </a:r>
            <a:r>
              <a:rPr lang="en-US" altLang="zh-CN" sz="2800" dirty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DMSO</a:t>
            </a:r>
            <a:r>
              <a:rPr lang="zh-CN" altLang="en-US" sz="2800" dirty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）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，四氢呋喃</a:t>
            </a:r>
            <a:r>
              <a:rPr lang="zh-CN" altLang="en-US" sz="2800" dirty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（</a:t>
            </a:r>
            <a:r>
              <a:rPr lang="en-US" altLang="zh-CN" sz="2800" dirty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THF</a:t>
            </a:r>
            <a:r>
              <a:rPr lang="zh-CN" altLang="en-US" sz="2800" dirty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），</a:t>
            </a:r>
            <a:r>
              <a:rPr lang="en-US" altLang="zh-CN" sz="2800" dirty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DMF</a:t>
            </a:r>
            <a:r>
              <a:rPr lang="zh-CN" altLang="en-US" sz="2800" dirty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，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二氯甲烷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，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 </a:t>
            </a: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</a:rPr>
              <a:t> </a:t>
            </a:r>
          </a:p>
          <a:p>
            <a:pPr marL="0" indent="0">
              <a:buNone/>
            </a:pP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 </a:t>
            </a: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</a:rPr>
              <a:t>    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氯仿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等强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溶剂，适合于所有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有机溶液的过滤，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特别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0">
              <a:buNone/>
            </a:pP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  </a:t>
            </a: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</a:rPr>
              <a:t>   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是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其它滤膜不能耐受的强溶剂的过滤</a:t>
            </a:r>
          </a:p>
          <a:p>
            <a:pPr>
              <a:buNone/>
            </a:pP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/>
            </a:r>
            <a:br>
              <a:rPr lang="zh-CN" altLang="en-US" sz="2800" b="1" dirty="0">
                <a:latin typeface="华文楷体" pitchFamily="2" charset="-122"/>
                <a:ea typeface="华文楷体" pitchFamily="2" charset="-122"/>
              </a:rPr>
            </a:br>
            <a:endParaRPr lang="zh-CN" altLang="en-US" sz="2800" b="1" dirty="0" smtClean="0"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滤膜</a:t>
            </a:r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的孔径的</a:t>
            </a: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选择</a:t>
            </a:r>
            <a:endParaRPr lang="zh-CN" altLang="en-US" dirty="0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612648" y="1600200"/>
            <a:ext cx="8153400" cy="4853136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80000"/>
              <a:buFont typeface="Wingdings" pitchFamily="2" charset="2"/>
              <a:buChar char="n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" pitchFamily="2" charset="2"/>
              <a:buChar char="Ø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对于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使用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3um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或更大粒径填料的色谱柱系统，可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采用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0.45um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的针头滤器或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滤膜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endParaRPr lang="en-US" altLang="zh-CN" sz="8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对于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使小于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3um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填料的色谱系统，或涉及微生物生长的色谱系统，推荐使用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0.2um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的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滤膜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0">
              <a:buNone/>
            </a:pPr>
            <a:endParaRPr lang="en-US" altLang="zh-CN" sz="8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对于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难处理的混浊溶液，可以使用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1-5um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的滤膜进行预过滤，然后再用相应的滤膜进行续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滤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/>
            </a:r>
            <a:br>
              <a:rPr lang="zh-CN" altLang="en-US" sz="2800" b="1" dirty="0">
                <a:latin typeface="华文楷体" pitchFamily="2" charset="-122"/>
                <a:ea typeface="华文楷体" pitchFamily="2" charset="-122"/>
              </a:rPr>
            </a:br>
            <a:endParaRPr lang="zh-CN" altLang="zh-CN" sz="2800" b="1" dirty="0"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381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流动相的保存</a:t>
            </a: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612648" y="1600200"/>
            <a:ext cx="8153400" cy="485313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80000"/>
              <a:buFont typeface="Wingdings" pitchFamily="2" charset="2"/>
              <a:buChar char="n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" pitchFamily="2" charset="2"/>
              <a:buChar char="Ø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Ø"/>
            </a:pP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有机溶剂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流动相：室温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下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密封保存，防止挥发</a:t>
            </a:r>
            <a:endParaRPr lang="zh-CN" altLang="en-US" sz="2800" b="1" dirty="0">
              <a:latin typeface="华文楷体" pitchFamily="2" charset="-122"/>
              <a:ea typeface="华文楷体" pitchFamily="2" charset="-122"/>
            </a:endParaRPr>
          </a:p>
          <a:p>
            <a:pPr marL="0" indent="0">
              <a:buNone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   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缓冲盐流动相</a:t>
            </a: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当日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现配现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用，低温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下密封保存</a:t>
            </a: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</a:rPr>
              <a:t>,</a:t>
            </a:r>
          </a:p>
          <a:p>
            <a:pPr marL="0" indent="0">
              <a:buNone/>
            </a:pP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 </a:t>
            </a: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</a:rPr>
              <a:t>    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一般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不超过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3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天，防止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微生物生长</a:t>
            </a:r>
          </a:p>
          <a:p>
            <a:pPr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有机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溶剂与水（缓冲盐）混配的流动相</a:t>
            </a: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低温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密封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保存，防止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有机相的挥发</a:t>
            </a:r>
          </a:p>
          <a:p>
            <a:pPr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流动相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一般贮存于玻璃、聚四氟乙烯或不锈钢容器内，不能贮存在塑料容器中。因许多有机溶剂如甲醇、乙酸等可浸出塑料表面的增塑剂，导致溶剂受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污染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311665"/>
            <a:ext cx="1273554" cy="1141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316551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7959880" cy="990600"/>
          </a:xfrm>
        </p:spPr>
        <p:txBody>
          <a:bodyPr>
            <a:normAutofit/>
          </a:bodyPr>
          <a:lstStyle/>
          <a:p>
            <a:pPr algn="ctr"/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溶剂系统的日常维护</a:t>
            </a:r>
            <a:endParaRPr lang="zh-CN" altLang="en-US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612648" y="1600200"/>
            <a:ext cx="8279832" cy="3989040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80000"/>
              <a:buFont typeface="Wingdings" pitchFamily="2" charset="2"/>
              <a:buChar char="n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" pitchFamily="2" charset="2"/>
              <a:buChar char="Ø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endParaRPr lang="en-US" altLang="zh-CN" sz="800" b="1" dirty="0" smtClean="0"/>
          </a:p>
          <a:p>
            <a:pPr>
              <a:buFont typeface="Wingdings" pitchFamily="2" charset="2"/>
              <a:buChar char="Ø"/>
            </a:pP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定期清洗溶剂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瓶 、溶剂滤头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清洗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在线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过滤器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和单向阀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每次试验时更新必备溶剂</a:t>
            </a: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</a:rPr>
              <a:t>—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水（</a:t>
            </a:r>
            <a:r>
              <a:rPr lang="zh-CN" altLang="en-US" sz="2200" b="1" dirty="0" smtClean="0">
                <a:latin typeface="华文楷体" pitchFamily="2" charset="-122"/>
                <a:ea typeface="华文楷体" pitchFamily="2" charset="-122"/>
              </a:rPr>
              <a:t>作为流动相或冲洗液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）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实验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前观察各路溶剂是否充足、正常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常用的甲醇、乙腈适量取用（</a:t>
            </a:r>
            <a:r>
              <a:rPr lang="zh-CN" altLang="en-US" sz="2000" b="1" dirty="0" smtClean="0">
                <a:latin typeface="华文楷体" pitchFamily="2" charset="-122"/>
                <a:ea typeface="华文楷体" pitchFamily="2" charset="-122"/>
              </a:rPr>
              <a:t>挥发、沉淀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）</a:t>
            </a:r>
            <a:endParaRPr lang="en-US" altLang="zh-CN" sz="2800" b="1" dirty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缓冲液最好现配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现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用（</a:t>
            </a:r>
            <a:r>
              <a:rPr lang="zh-CN" altLang="en-US" sz="2000" b="1" dirty="0" smtClean="0">
                <a:latin typeface="华文楷体" pitchFamily="2" charset="-122"/>
                <a:ea typeface="华文楷体" pitchFamily="2" charset="-122"/>
              </a:rPr>
              <a:t>部分缓冲液放置时</a:t>
            </a:r>
            <a:r>
              <a:rPr lang="en-US" altLang="zh-CN" sz="2000" b="1" dirty="0" smtClean="0">
                <a:latin typeface="华文楷体" pitchFamily="2" charset="-122"/>
                <a:ea typeface="华文楷体" pitchFamily="2" charset="-122"/>
              </a:rPr>
              <a:t>pH</a:t>
            </a:r>
            <a:r>
              <a:rPr lang="zh-CN" altLang="en-US" sz="2000" b="1" dirty="0" smtClean="0">
                <a:latin typeface="华文楷体" pitchFamily="2" charset="-122"/>
                <a:ea typeface="华文楷体" pitchFamily="2" charset="-122"/>
              </a:rPr>
              <a:t>发生变化</a:t>
            </a:r>
            <a:r>
              <a:rPr lang="en-US" altLang="zh-CN" sz="2000" b="1" dirty="0" smtClean="0">
                <a:latin typeface="华文楷体" pitchFamily="2" charset="-122"/>
                <a:ea typeface="华文楷体" pitchFamily="2" charset="-122"/>
              </a:rPr>
              <a:t>,</a:t>
            </a:r>
            <a:r>
              <a:rPr lang="zh-CN" altLang="en-US" sz="2000" b="1" dirty="0" smtClean="0">
                <a:latin typeface="华文楷体" pitchFamily="2" charset="-122"/>
                <a:ea typeface="华文楷体" pitchFamily="2" charset="-122"/>
              </a:rPr>
              <a:t>沉淀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）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试验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前最好做柱塞杆清洗液和洗针液的灌注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试验前后要冲洗管路、色谱柱、检测器</a:t>
            </a: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（别忘了参比池）</a:t>
            </a:r>
            <a:endParaRPr lang="en-US" altLang="zh-CN" sz="1800" b="1" dirty="0" smtClean="0">
              <a:latin typeface="华文楷体" pitchFamily="2" charset="-122"/>
              <a:ea typeface="华文楷体" pitchFamily="2" charset="-122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52" y="5589240"/>
            <a:ext cx="9077325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脱气机的维护</a:t>
            </a:r>
            <a:endParaRPr lang="zh-CN" altLang="en-US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612648" y="1600200"/>
            <a:ext cx="8153400" cy="4853136"/>
          </a:xfrm>
          <a:prstGeom prst="rect">
            <a:avLst/>
          </a:prstGeom>
        </p:spPr>
        <p:txBody>
          <a:bodyPr vert="horz">
            <a:normAutofit fontScale="85000" lnSpcReduction="2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80000"/>
              <a:buFont typeface="Wingdings" pitchFamily="2" charset="2"/>
              <a:buChar char="n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" pitchFamily="2" charset="2"/>
              <a:buChar char="Ø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CN" sz="40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4000" b="1" dirty="0">
                <a:latin typeface="华文楷体" pitchFamily="2" charset="-122"/>
                <a:ea typeface="华文楷体" pitchFamily="2" charset="-122"/>
              </a:rPr>
              <a:t>确保排气管通畅</a:t>
            </a:r>
            <a:endParaRPr lang="en-US" altLang="zh-CN" sz="4000" b="1" dirty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u"/>
            </a:pPr>
            <a:endParaRPr lang="en-US" altLang="zh-CN" sz="1500" b="1" dirty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4000" b="1" dirty="0" smtClean="0">
                <a:latin typeface="华文楷体" pitchFamily="2" charset="-122"/>
                <a:ea typeface="华文楷体" pitchFamily="2" charset="-122"/>
              </a:rPr>
              <a:t>先开脱气机、再启动泵工作</a:t>
            </a:r>
            <a:endParaRPr lang="en-US" altLang="zh-CN" sz="4000" b="1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0">
              <a:buNone/>
            </a:pP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pPr marL="0" indent="0">
              <a:buNone/>
            </a:pPr>
            <a:endParaRPr lang="en-US" altLang="zh-CN" sz="2800" b="1" dirty="0" smtClean="0">
              <a:latin typeface="黑体" pitchFamily="49" charset="-122"/>
              <a:ea typeface="黑体" pitchFamily="49" charset="-122"/>
            </a:endParaRPr>
          </a:p>
          <a:p>
            <a:pPr marL="0" indent="0">
              <a:buNone/>
            </a:pPr>
            <a:endParaRPr lang="en-US" altLang="zh-CN" sz="2800" b="1" dirty="0" smtClean="0">
              <a:latin typeface="黑体" pitchFamily="49" charset="-122"/>
              <a:ea typeface="黑体" pitchFamily="49" charset="-122"/>
            </a:endParaRPr>
          </a:p>
          <a:p>
            <a:pPr marL="0" indent="0">
              <a:buNone/>
            </a:pP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pPr marL="0" indent="0">
              <a:buNone/>
            </a:pPr>
            <a:endParaRPr lang="en-US" altLang="zh-CN" sz="2800" b="1" dirty="0" smtClean="0">
              <a:latin typeface="黑体" pitchFamily="49" charset="-122"/>
              <a:ea typeface="黑体" pitchFamily="49" charset="-122"/>
            </a:endParaRPr>
          </a:p>
          <a:p>
            <a:pPr marL="0" indent="0">
              <a:buNone/>
            </a:pPr>
            <a:endParaRPr lang="en-US" altLang="zh-CN" sz="800" b="1" dirty="0" smtClean="0">
              <a:latin typeface="黑体" pitchFamily="49" charset="-122"/>
              <a:ea typeface="黑体" pitchFamily="49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800" dirty="0" smtClean="0">
              <a:latin typeface="黑体" pitchFamily="49" charset="-122"/>
              <a:ea typeface="黑体" pitchFamily="49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800" b="1" dirty="0" smtClean="0"/>
              <a:t>      </a:t>
            </a:r>
            <a:endParaRPr lang="zh-CN" altLang="zh-CN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228600"/>
            <a:ext cx="8208912" cy="990600"/>
          </a:xfrm>
        </p:spPr>
        <p:txBody>
          <a:bodyPr>
            <a:normAutofit/>
          </a:bodyPr>
          <a:lstStyle/>
          <a:p>
            <a:pPr algn="ctr"/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进样器维护</a:t>
            </a: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612648" y="1600200"/>
            <a:ext cx="8153400" cy="3686188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洗针液溶剂瓶放在仪器放置的试验台上</a:t>
            </a:r>
            <a:endParaRPr lang="en-US" altLang="zh-CN" sz="2800" b="1" dirty="0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进样品和瓶盖规格符合仪器要求</a:t>
            </a:r>
            <a:endParaRPr lang="en-US" altLang="zh-CN" sz="2800" b="1" dirty="0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进样盘上的进样瓶要规范</a:t>
            </a:r>
            <a:endParaRPr lang="en-US" altLang="zh-CN" sz="2800" b="1" dirty="0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放置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UPLC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要正确设置进样盘型号</a:t>
            </a:r>
            <a:endParaRPr lang="en-US" altLang="zh-CN" sz="2800" b="1" dirty="0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进样程序进行过程中不要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开门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手动进样器在每次进样后要使用适当的溶液清洗定量环</a:t>
            </a:r>
            <a:endParaRPr lang="zh-CN" altLang="en-US" sz="2800" b="1" dirty="0"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000" b="1" dirty="0">
                <a:latin typeface="华文楷体" pitchFamily="2" charset="-122"/>
                <a:ea typeface="华文楷体" pitchFamily="2" charset="-122"/>
              </a:rPr>
              <a:t>色谱柱的使用与维护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5576" y="1785926"/>
            <a:ext cx="8010472" cy="4739418"/>
          </a:xfrm>
        </p:spPr>
        <p:txBody>
          <a:bodyPr>
            <a:normAutofit/>
          </a:bodyPr>
          <a:lstStyle/>
          <a:p>
            <a:pPr latinLnBrk="1">
              <a:buFont typeface="Wingdings" pitchFamily="2" charset="2"/>
              <a:buChar char="Ø"/>
            </a:pP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使用前</a:t>
            </a:r>
            <a:r>
              <a:rPr lang="zh-CN" altLang="en-US" sz="2800" b="1" dirty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详细阅读说明书</a:t>
            </a:r>
            <a:endParaRPr lang="en-US" altLang="zh-CN" sz="2800" b="1" dirty="0">
              <a:solidFill>
                <a:srgbClr val="FF0000"/>
              </a:solidFill>
              <a:latin typeface="华文琥珀" pitchFamily="2" charset="-122"/>
              <a:ea typeface="华文琥珀" pitchFamily="2" charset="-122"/>
            </a:endParaRPr>
          </a:p>
          <a:p>
            <a:pPr latinLnBrk="1">
              <a:buFont typeface="Wingdings" pitchFamily="2" charset="2"/>
              <a:buChar char="Ø"/>
            </a:pP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</a:rPr>
              <a:t> 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了解色谱柱的基本知识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  <a:p>
            <a:pPr marL="457200" lvl="1" indent="0">
              <a:lnSpc>
                <a:spcPct val="90000"/>
              </a:lnSpc>
              <a:buNone/>
            </a:pP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硅胶基质填料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pH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范围：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2-8 </a:t>
            </a:r>
            <a:r>
              <a:rPr lang="zh-CN" altLang="en-US" sz="2400" b="1" dirty="0" smtClean="0">
                <a:latin typeface="华文楷体" pitchFamily="2" charset="-122"/>
                <a:ea typeface="华文楷体" pitchFamily="2" charset="-122"/>
              </a:rPr>
              <a:t>；</a:t>
            </a:r>
            <a:r>
              <a:rPr lang="en-US" altLang="zh-CN" sz="2400" b="1" dirty="0" smtClean="0">
                <a:latin typeface="华文楷体" pitchFamily="2" charset="-122"/>
                <a:ea typeface="华文楷体" pitchFamily="2" charset="-122"/>
              </a:rPr>
              <a:t>pH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值</a:t>
            </a:r>
            <a:r>
              <a:rPr lang="zh-CN" altLang="en-US" sz="2400" b="1" dirty="0" smtClean="0">
                <a:latin typeface="华文楷体" pitchFamily="2" charset="-122"/>
                <a:ea typeface="华文楷体" pitchFamily="2" charset="-122"/>
              </a:rPr>
              <a:t>大于</a:t>
            </a:r>
            <a:r>
              <a:rPr lang="en-US" altLang="zh-CN" sz="2400" b="1" dirty="0" smtClean="0">
                <a:latin typeface="华文楷体" pitchFamily="2" charset="-122"/>
                <a:ea typeface="华文楷体" pitchFamily="2" charset="-122"/>
              </a:rPr>
              <a:t>8</a:t>
            </a:r>
            <a:r>
              <a:rPr lang="zh-CN" altLang="en-US" sz="2400" b="1" dirty="0" smtClean="0">
                <a:latin typeface="华文楷体" pitchFamily="2" charset="-122"/>
                <a:ea typeface="华文楷体" pitchFamily="2" charset="-122"/>
              </a:rPr>
              <a:t>时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硅胶溶解，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pH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值小于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2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时键合相的化学键</a:t>
            </a:r>
            <a:r>
              <a:rPr lang="zh-CN" altLang="en-US" sz="2400" b="1" dirty="0" smtClean="0">
                <a:latin typeface="华文楷体" pitchFamily="2" charset="-122"/>
                <a:ea typeface="华文楷体" pitchFamily="2" charset="-122"/>
              </a:rPr>
              <a:t>断裂，经常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用缓冲</a:t>
            </a:r>
            <a:r>
              <a:rPr lang="zh-CN" altLang="en-US" sz="2400" b="1" dirty="0" smtClean="0">
                <a:latin typeface="华文楷体" pitchFamily="2" charset="-122"/>
                <a:ea typeface="华文楷体" pitchFamily="2" charset="-122"/>
              </a:rPr>
              <a:t>液固定相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降解</a:t>
            </a:r>
          </a:p>
          <a:p>
            <a:pPr latinLnBrk="1">
              <a:buFont typeface="Wingdings" pitchFamily="2" charset="2"/>
              <a:buChar char="Ø"/>
            </a:pP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新色谱柱使用前要充分活化</a:t>
            </a:r>
            <a:endParaRPr lang="en-US" altLang="zh-CN" b="1" dirty="0" smtClean="0">
              <a:latin typeface="华文楷体" pitchFamily="2" charset="-122"/>
              <a:ea typeface="华文楷体" pitchFamily="2" charset="-122"/>
            </a:endParaRPr>
          </a:p>
          <a:p>
            <a:pPr latinLnBrk="1">
              <a:buFont typeface="Wingdings" pitchFamily="2" charset="2"/>
              <a:buChar char="Ø"/>
            </a:pP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流动相中含缓冲液时，使用前和使用后要适当溶液过渡</a:t>
            </a:r>
            <a:endParaRPr lang="en-US" altLang="zh-CN" b="1" dirty="0" smtClean="0">
              <a:latin typeface="华文楷体" pitchFamily="2" charset="-122"/>
              <a:ea typeface="华文楷体" pitchFamily="2" charset="-122"/>
            </a:endParaRPr>
          </a:p>
          <a:p>
            <a:pPr latinLnBrk="1">
              <a:buFont typeface="Wingdings" pitchFamily="2" charset="2"/>
              <a:buChar char="Ø"/>
            </a:pP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待分析样品要经过前处理</a:t>
            </a:r>
            <a:endParaRPr lang="en-US" altLang="zh-CN" b="1" dirty="0" smtClean="0">
              <a:latin typeface="华文楷体" pitchFamily="2" charset="-122"/>
              <a:ea typeface="华文楷体" pitchFamily="2" charset="-122"/>
            </a:endParaRPr>
          </a:p>
          <a:p>
            <a:pPr latinLnBrk="1">
              <a:buFont typeface="Wingdings" pitchFamily="2" charset="2"/>
              <a:buChar char="Ø"/>
            </a:pP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色谱柱反向冲洗</a:t>
            </a:r>
            <a:endParaRPr lang="en-US" altLang="zh-CN" b="1" dirty="0" smtClean="0">
              <a:latin typeface="华文楷体" pitchFamily="2" charset="-122"/>
              <a:ea typeface="华文楷体" pitchFamily="2" charset="-122"/>
            </a:endParaRPr>
          </a:p>
          <a:p>
            <a:pPr latinLnBrk="1">
              <a:buFont typeface="Wingdings" pitchFamily="2" charset="2"/>
              <a:buChar char="Ø"/>
            </a:pP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色谱柱筛板更换及柱头污染的处理</a:t>
            </a:r>
            <a:endParaRPr lang="en-US" altLang="zh-CN" b="1" dirty="0" smtClean="0">
              <a:latin typeface="华文楷体" pitchFamily="2" charset="-122"/>
              <a:ea typeface="华文楷体" pitchFamily="2" charset="-122"/>
            </a:endParaRPr>
          </a:p>
          <a:p>
            <a:pPr latinLnBrk="1">
              <a:buFont typeface="Wingdings" pitchFamily="2" charset="2"/>
              <a:buChar char="Ø"/>
            </a:pPr>
            <a:endParaRPr lang="en-US" altLang="zh-CN" b="1" dirty="0" smtClean="0">
              <a:latin typeface="华文楷体" pitchFamily="2" charset="-122"/>
              <a:ea typeface="华文楷体" pitchFamily="2" charset="-122"/>
            </a:endParaRPr>
          </a:p>
          <a:p>
            <a:pPr latinLnBrk="1">
              <a:buFont typeface="Wingdings" pitchFamily="2" charset="2"/>
              <a:buChar char="Ø"/>
            </a:pPr>
            <a:endParaRPr lang="en-US" altLang="zh-CN" b="1" dirty="0" smtClean="0">
              <a:latin typeface="华文楷体" pitchFamily="2" charset="-122"/>
              <a:ea typeface="华文楷体" pitchFamily="2" charset="-122"/>
            </a:endParaRPr>
          </a:p>
          <a:p>
            <a:pPr latinLnBrk="1">
              <a:buFont typeface="Wingdings" pitchFamily="2" charset="2"/>
              <a:buChar char="Ø"/>
            </a:pPr>
            <a:endParaRPr lang="zh-CN" altLang="en-US" b="1" dirty="0"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000" b="1" dirty="0" smtClean="0">
                <a:latin typeface="华文楷体" pitchFamily="2" charset="-122"/>
                <a:ea typeface="华文楷体" pitchFamily="2" charset="-122"/>
              </a:rPr>
              <a:t>色谱柱</a:t>
            </a:r>
            <a:r>
              <a:rPr lang="zh-CN" altLang="en-US" sz="4000" b="1" dirty="0">
                <a:latin typeface="华文楷体" pitchFamily="2" charset="-122"/>
                <a:ea typeface="华文楷体" pitchFamily="2" charset="-122"/>
              </a:rPr>
              <a:t>的存放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75656" y="1600200"/>
            <a:ext cx="7290392" cy="492514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zh-CN" altLang="en-US" sz="3200" b="1" dirty="0">
                <a:latin typeface="华文楷体" pitchFamily="2" charset="-122"/>
                <a:ea typeface="华文楷体" pitchFamily="2" charset="-122"/>
              </a:rPr>
              <a:t>存放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前除去杂质</a:t>
            </a:r>
            <a:r>
              <a:rPr lang="zh-CN" altLang="en-US" sz="3200" b="1" dirty="0">
                <a:latin typeface="华文楷体" pitchFamily="2" charset="-122"/>
                <a:ea typeface="华文楷体" pitchFamily="2" charset="-122"/>
              </a:rPr>
              <a:t>、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盐等杂质</a:t>
            </a:r>
            <a:endParaRPr lang="zh-CN" altLang="en-US" sz="3200" b="1" dirty="0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合适</a:t>
            </a:r>
            <a:r>
              <a:rPr lang="zh-CN" altLang="en-US" sz="3200" b="1" dirty="0">
                <a:latin typeface="华文楷体" pitchFamily="2" charset="-122"/>
                <a:ea typeface="华文楷体" pitchFamily="2" charset="-122"/>
              </a:rPr>
              <a:t>的存放溶剂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避免</a:t>
            </a:r>
            <a:r>
              <a:rPr lang="zh-CN" altLang="en-US" sz="3200" b="1" dirty="0">
                <a:latin typeface="华文楷体" pitchFamily="2" charset="-122"/>
                <a:ea typeface="华文楷体" pitchFamily="2" charset="-122"/>
              </a:rPr>
              <a:t>色谱柱床的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干枯</a:t>
            </a:r>
            <a:endParaRPr lang="en-US" altLang="zh-CN" sz="32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避免</a:t>
            </a:r>
            <a:r>
              <a:rPr lang="zh-CN" altLang="en-US" sz="3200" b="1" dirty="0">
                <a:latin typeface="华文楷体" pitchFamily="2" charset="-122"/>
                <a:ea typeface="华文楷体" pitchFamily="2" charset="-122"/>
              </a:rPr>
              <a:t>机械震动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防止</a:t>
            </a:r>
            <a:r>
              <a:rPr lang="zh-CN" altLang="en-US" sz="3200" b="1" dirty="0">
                <a:latin typeface="华文楷体" pitchFamily="2" charset="-122"/>
                <a:ea typeface="华文楷体" pitchFamily="2" charset="-122"/>
              </a:rPr>
              <a:t>细菌生长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注意</a:t>
            </a:r>
            <a:r>
              <a:rPr lang="zh-CN" altLang="en-US" sz="3200" b="1" dirty="0">
                <a:latin typeface="华文楷体" pitchFamily="2" charset="-122"/>
                <a:ea typeface="华文楷体" pitchFamily="2" charset="-122"/>
              </a:rPr>
              <a:t>存放的温度</a:t>
            </a:r>
            <a:endParaRPr lang="zh-CN" altLang="en-US" sz="2800" b="1" dirty="0"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000" b="1" dirty="0" smtClean="0">
                <a:latin typeface="华文楷体" pitchFamily="2" charset="-122"/>
                <a:ea typeface="华文楷体" pitchFamily="2" charset="-122"/>
              </a:rPr>
              <a:t>检测器的维护保养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628800"/>
            <a:ext cx="8280920" cy="499715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800" dirty="0" smtClean="0"/>
              <a:t> </a:t>
            </a:r>
            <a:r>
              <a:rPr lang="zh-CN" altLang="en-US" sz="2800" dirty="0"/>
              <a:t>注意不同检测器流通池耐压</a:t>
            </a:r>
            <a:r>
              <a:rPr lang="zh-CN" altLang="en-US" sz="2800" dirty="0" smtClean="0"/>
              <a:t>问题</a:t>
            </a:r>
            <a:endParaRPr lang="en-US" altLang="zh-CN" sz="2800" dirty="0" smtClean="0"/>
          </a:p>
          <a:p>
            <a:pPr marL="0" indent="0">
              <a:buNone/>
            </a:pPr>
            <a:r>
              <a:rPr lang="zh-CN" altLang="en-US" sz="1600" dirty="0" smtClean="0"/>
              <a:t>           示差检测器</a:t>
            </a:r>
            <a:r>
              <a:rPr lang="en-US" altLang="zh-CN" sz="1600" dirty="0" smtClean="0"/>
              <a:t>&lt;</a:t>
            </a:r>
            <a:r>
              <a:rPr lang="zh-CN" altLang="en-US" sz="1600" dirty="0" smtClean="0"/>
              <a:t>荧光检测器</a:t>
            </a:r>
            <a:r>
              <a:rPr lang="en-US" altLang="zh-CN" sz="1600" dirty="0" smtClean="0"/>
              <a:t>&lt;</a:t>
            </a:r>
            <a:r>
              <a:rPr lang="zh-CN" altLang="en-US" sz="1600" dirty="0" smtClean="0"/>
              <a:t>紫外检测器</a:t>
            </a:r>
            <a:r>
              <a:rPr lang="en-US" altLang="zh-CN" sz="1600" dirty="0" smtClean="0"/>
              <a:t>&lt;</a:t>
            </a:r>
            <a:r>
              <a:rPr lang="zh-CN" altLang="en-US" sz="1600" dirty="0" smtClean="0"/>
              <a:t>二极管整列检测器</a:t>
            </a:r>
            <a:endParaRPr lang="en-US" altLang="zh-CN" sz="1600" dirty="0" smtClean="0"/>
          </a:p>
          <a:p>
            <a:pPr marL="0" indent="0">
              <a:buNone/>
            </a:pPr>
            <a:r>
              <a:rPr lang="en-US" altLang="zh-CN" sz="1600" dirty="0"/>
              <a:t> </a:t>
            </a:r>
            <a:r>
              <a:rPr lang="en-US" altLang="zh-CN" sz="1600" dirty="0" smtClean="0"/>
              <a:t>           RID、FLD</a:t>
            </a:r>
            <a:r>
              <a:rPr lang="zh-CN" altLang="en-US" sz="1600" dirty="0"/>
              <a:t>永远是最后一个检测器</a:t>
            </a:r>
            <a:endParaRPr lang="en-US" altLang="zh-CN" sz="1600" dirty="0" smtClean="0"/>
          </a:p>
          <a:p>
            <a:pPr>
              <a:buFont typeface="Wingdings" pitchFamily="2" charset="2"/>
              <a:buChar char="Ø"/>
            </a:pPr>
            <a:r>
              <a:rPr lang="zh-CN" altLang="en-US" sz="2800" dirty="0" smtClean="0"/>
              <a:t>尽量</a:t>
            </a:r>
            <a:r>
              <a:rPr lang="zh-CN" altLang="en-US" sz="2800" dirty="0"/>
              <a:t>避免使用</a:t>
            </a:r>
            <a:r>
              <a:rPr lang="en-US" sz="2800" dirty="0"/>
              <a:t>pH&gt;9.5</a:t>
            </a:r>
            <a:r>
              <a:rPr lang="zh-CN" altLang="en-US" sz="2800" dirty="0"/>
              <a:t>的流动相，以防腐蚀流通池石英</a:t>
            </a:r>
            <a:r>
              <a:rPr lang="zh-CN" altLang="en-US" sz="2800" dirty="0" smtClean="0"/>
              <a:t>窗</a:t>
            </a:r>
            <a:endParaRPr lang="en-US" altLang="zh-CN" sz="2800" dirty="0" smtClean="0"/>
          </a:p>
          <a:p>
            <a:pPr>
              <a:buFont typeface="Wingdings" pitchFamily="2" charset="2"/>
              <a:buChar char="Ø"/>
            </a:pPr>
            <a:r>
              <a:rPr lang="zh-CN" altLang="en-US" sz="2800" dirty="0" smtClean="0"/>
              <a:t>避免</a:t>
            </a:r>
            <a:r>
              <a:rPr lang="zh-CN" altLang="en-US" sz="2800" dirty="0"/>
              <a:t>使用可能</a:t>
            </a:r>
            <a:r>
              <a:rPr lang="zh-CN" altLang="en-US" sz="2800" dirty="0" smtClean="0"/>
              <a:t>析出的</a:t>
            </a:r>
            <a:r>
              <a:rPr lang="zh-CN" altLang="en-US" sz="2800" dirty="0"/>
              <a:t>流动相，防止流通池</a:t>
            </a:r>
            <a:r>
              <a:rPr lang="zh-CN" altLang="en-US" sz="2800" dirty="0" smtClean="0"/>
              <a:t>堵塞</a:t>
            </a:r>
            <a:endParaRPr lang="en-US" altLang="zh-CN" sz="2800" dirty="0" smtClean="0"/>
          </a:p>
          <a:p>
            <a:pPr>
              <a:buFont typeface="Wingdings" pitchFamily="2" charset="2"/>
              <a:buChar char="Ø"/>
            </a:pPr>
            <a:r>
              <a:rPr lang="zh-CN" altLang="en-US" sz="2800" dirty="0" smtClean="0"/>
              <a:t>不要频繁开关检测器电源或灯</a:t>
            </a:r>
            <a:endParaRPr lang="en-US" altLang="zh-CN" sz="2800" dirty="0" smtClean="0"/>
          </a:p>
          <a:p>
            <a:pPr>
              <a:buFont typeface="Wingdings" pitchFamily="2" charset="2"/>
              <a:buChar char="Ø"/>
            </a:pPr>
            <a:r>
              <a:rPr lang="zh-CN" altLang="en-US" sz="2800" dirty="0" smtClean="0"/>
              <a:t>实验后要冲洗流通池（参比池和检测池）</a:t>
            </a:r>
            <a:endParaRPr lang="en-US" altLang="zh-CN" sz="2800" dirty="0" smtClean="0"/>
          </a:p>
          <a:p>
            <a:pPr>
              <a:buFont typeface="Wingdings" pitchFamily="2" charset="2"/>
              <a:buChar char="Ø"/>
            </a:pPr>
            <a:r>
              <a:rPr lang="zh-CN" altLang="en-US" sz="2800" dirty="0" smtClean="0"/>
              <a:t>冲洗污染色谱柱时断开色谱柱与检测器的链接</a:t>
            </a:r>
            <a:endParaRPr lang="en-US" altLang="zh-CN" sz="2800" dirty="0" smtClean="0"/>
          </a:p>
          <a:p>
            <a:pPr>
              <a:buFont typeface="Wingdings" pitchFamily="2" charset="2"/>
              <a:buChar char="Ø"/>
            </a:pPr>
            <a:r>
              <a:rPr lang="zh-CN" altLang="en-US" sz="2800" dirty="0"/>
              <a:t>长</a:t>
            </a:r>
            <a:r>
              <a:rPr lang="zh-CN" altLang="en-US" sz="2800" dirty="0" smtClean="0"/>
              <a:t>时间不用时，用甲醇或乙腈充满流通池</a:t>
            </a:r>
            <a:endParaRPr lang="en-US" sz="1800" dirty="0" smtClean="0">
              <a:latin typeface="黑体" pitchFamily="49" charset="-122"/>
              <a:ea typeface="黑体" pitchFamily="49" charset="-122"/>
            </a:endParaRPr>
          </a:p>
          <a:p>
            <a:pPr>
              <a:buNone/>
            </a:pPr>
            <a:endParaRPr lang="en-US" sz="1800" dirty="0" smtClean="0">
              <a:latin typeface="黑体" pitchFamily="49" charset="-122"/>
              <a:ea typeface="黑体" pitchFamily="49" charset="-122"/>
            </a:endParaRPr>
          </a:p>
          <a:p>
            <a:pPr>
              <a:buNone/>
            </a:pPr>
            <a:endParaRPr lang="en-US" sz="1800" dirty="0" smtClean="0">
              <a:latin typeface="黑体" pitchFamily="49" charset="-122"/>
              <a:ea typeface="黑体" pitchFamily="49" charset="-122"/>
            </a:endParaRPr>
          </a:p>
          <a:p>
            <a:pPr>
              <a:buNone/>
            </a:pPr>
            <a:endParaRPr lang="en-US" sz="1800" dirty="0" smtClean="0">
              <a:latin typeface="黑体" pitchFamily="49" charset="-122"/>
              <a:ea typeface="黑体" pitchFamily="49" charset="-122"/>
            </a:endParaRPr>
          </a:p>
          <a:p>
            <a:pPr>
              <a:buNone/>
            </a:pPr>
            <a:endParaRPr lang="en-US" altLang="zh-CN" sz="1800" dirty="0" smtClean="0">
              <a:latin typeface="黑体" pitchFamily="49" charset="-122"/>
              <a:ea typeface="黑体" pitchFamily="49" charset="-122"/>
            </a:endParaRPr>
          </a:p>
          <a:p>
            <a:pPr>
              <a:buNone/>
            </a:pPr>
            <a:endParaRPr lang="zh-CN" altLang="en-US" sz="1800" dirty="0" smtClean="0">
              <a:latin typeface="黑体" pitchFamily="49" charset="-122"/>
              <a:ea typeface="黑体" pitchFamily="49" charset="-122"/>
            </a:endParaRPr>
          </a:p>
          <a:p>
            <a:pPr>
              <a:buNone/>
            </a:pPr>
            <a:endParaRPr lang="en-US" sz="1800" dirty="0" smtClean="0">
              <a:latin typeface="黑体" pitchFamily="49" charset="-122"/>
              <a:ea typeface="黑体" pitchFamily="49" charset="-122"/>
            </a:endParaRPr>
          </a:p>
          <a:p>
            <a:pPr>
              <a:buNone/>
            </a:pPr>
            <a:endParaRPr lang="en-US" sz="1800" dirty="0" smtClean="0">
              <a:latin typeface="黑体" pitchFamily="49" charset="-122"/>
              <a:ea typeface="黑体" pitchFamily="49" charset="-122"/>
            </a:endParaRPr>
          </a:p>
          <a:p>
            <a:pPr>
              <a:buNone/>
            </a:pPr>
            <a:endParaRPr lang="en-US" sz="1800" dirty="0" smtClean="0">
              <a:latin typeface="黑体" pitchFamily="49" charset="-122"/>
              <a:ea typeface="黑体" pitchFamily="49" charset="-122"/>
            </a:endParaRPr>
          </a:p>
          <a:p>
            <a:pPr>
              <a:buNone/>
            </a:pPr>
            <a:endParaRPr lang="en-US" sz="1800" dirty="0" smtClean="0">
              <a:latin typeface="黑体" pitchFamily="49" charset="-122"/>
              <a:ea typeface="黑体" pitchFamily="49" charset="-122"/>
            </a:endParaRPr>
          </a:p>
          <a:p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日常</a:t>
            </a:r>
            <a:r>
              <a:rPr lang="zh-CN" altLang="zh-CN" b="1" dirty="0" smtClean="0">
                <a:latin typeface="华文楷体" pitchFamily="2" charset="-122"/>
                <a:ea typeface="华文楷体" pitchFamily="2" charset="-122"/>
              </a:rPr>
              <a:t>清洗</a:t>
            </a:r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方法</a:t>
            </a:r>
            <a:endParaRPr lang="zh-CN" altLang="en-US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2648" y="1916832"/>
            <a:ext cx="8153400" cy="417916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zh-CN" altLang="en-US" sz="2800" b="1" dirty="0" smtClean="0"/>
              <a:t>溶剂过滤头、单向阀、在线过滤器的清洗</a:t>
            </a:r>
            <a:endParaRPr lang="en-US" altLang="zh-CN" sz="2800" b="1" dirty="0" smtClean="0"/>
          </a:p>
          <a:p>
            <a:pPr marL="0" indent="0">
              <a:buNone/>
            </a:pPr>
            <a:r>
              <a:rPr lang="en-US" altLang="zh-CN" sz="2800" b="1" dirty="0"/>
              <a:t> </a:t>
            </a:r>
            <a:r>
              <a:rPr lang="en-US" altLang="zh-CN" sz="2800" b="1" dirty="0" smtClean="0"/>
              <a:t>  </a:t>
            </a:r>
            <a:r>
              <a:rPr lang="zh-CN" altLang="en-US" sz="2800" b="1" dirty="0" smtClean="0"/>
              <a:t>一般清洗：</a:t>
            </a:r>
            <a:endParaRPr lang="en-US" altLang="zh-CN" sz="2800" b="1" dirty="0" smtClean="0"/>
          </a:p>
          <a:p>
            <a:pPr marL="0" indent="0">
              <a:buNone/>
            </a:pPr>
            <a:r>
              <a:rPr lang="en-US" altLang="zh-CN" sz="2800" b="1" dirty="0"/>
              <a:t> </a:t>
            </a:r>
            <a:r>
              <a:rPr lang="en-US" altLang="zh-CN" sz="2800" b="1" dirty="0" smtClean="0"/>
              <a:t>     </a:t>
            </a:r>
            <a:r>
              <a:rPr lang="zh-CN" altLang="en-US" sz="2800" b="1" dirty="0" smtClean="0"/>
              <a:t>水         异丙醇（甲醇）      水</a:t>
            </a:r>
            <a:endParaRPr lang="en-US" altLang="zh-CN" sz="2800" b="1" dirty="0" smtClean="0"/>
          </a:p>
          <a:p>
            <a:pPr marL="0" indent="0">
              <a:buNone/>
            </a:pPr>
            <a:r>
              <a:rPr lang="zh-CN" altLang="en-US" sz="2800" b="1" dirty="0" smtClean="0"/>
              <a:t>   一般清洗无效时：</a:t>
            </a:r>
            <a:endParaRPr lang="en-US" altLang="zh-CN" sz="2800" b="1" dirty="0" smtClean="0"/>
          </a:p>
          <a:p>
            <a:pPr marL="0" indent="0">
              <a:buNone/>
            </a:pPr>
            <a:r>
              <a:rPr lang="en-US" altLang="zh-CN" sz="2800" b="1" dirty="0"/>
              <a:t> </a:t>
            </a:r>
            <a:r>
              <a:rPr lang="en-US" altLang="zh-CN" sz="2800" b="1" dirty="0" smtClean="0"/>
              <a:t>     </a:t>
            </a: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</a:rPr>
              <a:t>3M </a:t>
            </a:r>
            <a:r>
              <a:rPr lang="zh-CN" altLang="en-US" sz="2800" b="1" dirty="0" smtClean="0"/>
              <a:t>硝酸溶液超声         水超声        水超声</a:t>
            </a:r>
            <a:r>
              <a:rPr lang="en-US" altLang="zh-CN" sz="2800" b="1" dirty="0" smtClean="0"/>
              <a:t>……</a:t>
            </a:r>
          </a:p>
          <a:p>
            <a:pPr marL="0" indent="0">
              <a:buNone/>
            </a:pPr>
            <a:r>
              <a:rPr lang="en-US" altLang="zh-CN" sz="2800" b="1" dirty="0"/>
              <a:t> </a:t>
            </a:r>
            <a:r>
              <a:rPr lang="en-US" altLang="zh-CN" sz="2800" b="1" dirty="0" smtClean="0"/>
              <a:t>     </a:t>
            </a:r>
            <a:r>
              <a:rPr lang="zh-CN" altLang="en-US" sz="2800" b="1" dirty="0" smtClean="0"/>
              <a:t>水的</a:t>
            </a:r>
            <a:r>
              <a:rPr lang="en-US" altLang="zh-CN" sz="2800" b="1" dirty="0" smtClean="0"/>
              <a:t>pH</a:t>
            </a:r>
            <a:r>
              <a:rPr lang="zh-CN" altLang="en-US" sz="2800" b="1" dirty="0" smtClean="0"/>
              <a:t>至中性</a:t>
            </a:r>
            <a:endParaRPr lang="en-US" altLang="zh-CN" sz="2800" b="1" dirty="0"/>
          </a:p>
          <a:p>
            <a:pPr marL="0" indent="0">
              <a:buNone/>
            </a:pPr>
            <a:endParaRPr lang="en-US" altLang="zh-CN" sz="1600" b="1" dirty="0" smtClean="0"/>
          </a:p>
          <a:p>
            <a:pPr marL="0" indent="0">
              <a:buNone/>
            </a:pPr>
            <a:r>
              <a:rPr lang="en-US" altLang="zh-CN" sz="1600" dirty="0"/>
              <a:t> </a:t>
            </a:r>
            <a:r>
              <a:rPr lang="en-US" altLang="zh-CN" sz="1600" dirty="0" smtClean="0"/>
              <a:t>        </a:t>
            </a:r>
            <a:r>
              <a:rPr lang="zh-CN" altLang="en-US" sz="1600" dirty="0" smtClean="0"/>
              <a:t>安捷伦公司的在线过滤器不建议超声</a:t>
            </a:r>
            <a:endParaRPr lang="en-US" altLang="zh-CN" sz="1600" dirty="0"/>
          </a:p>
        </p:txBody>
      </p:sp>
      <p:sp>
        <p:nvSpPr>
          <p:cNvPr id="4" name="右箭头 3"/>
          <p:cNvSpPr/>
          <p:nvPr/>
        </p:nvSpPr>
        <p:spPr>
          <a:xfrm>
            <a:off x="1691680" y="3193546"/>
            <a:ext cx="576064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右箭头 4"/>
          <p:cNvSpPr/>
          <p:nvPr/>
        </p:nvSpPr>
        <p:spPr>
          <a:xfrm>
            <a:off x="4860032" y="3186105"/>
            <a:ext cx="576064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右箭头 5"/>
          <p:cNvSpPr/>
          <p:nvPr/>
        </p:nvSpPr>
        <p:spPr>
          <a:xfrm>
            <a:off x="4067944" y="4224095"/>
            <a:ext cx="576064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右箭头 6"/>
          <p:cNvSpPr/>
          <p:nvPr/>
        </p:nvSpPr>
        <p:spPr>
          <a:xfrm flipV="1">
            <a:off x="5940152" y="4214105"/>
            <a:ext cx="576064" cy="647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zh-CN" b="1" dirty="0">
                <a:latin typeface="华文楷体" pitchFamily="2" charset="-122"/>
                <a:ea typeface="华文楷体" pitchFamily="2" charset="-122"/>
              </a:rPr>
              <a:t>液相色谱系统的清洗与钝化</a:t>
            </a:r>
            <a:endParaRPr lang="zh-CN" altLang="en-US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11560" y="1628801"/>
            <a:ext cx="7776864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色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谱泵吸滤头，进出口阀及管路（包括进样器和检测池）若被污染，应作清洗和钝化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处理</a:t>
            </a:r>
            <a:endParaRPr lang="zh-CN" altLang="en-US" sz="2800" b="1" dirty="0">
              <a:latin typeface="华文楷体" pitchFamily="2" charset="-122"/>
              <a:ea typeface="华文楷体" pitchFamily="2" charset="-122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一般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采用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30%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磷酸水溶液作为清洗剂，用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6M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硝酸作为钝化剂，先清洗再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钝化</a:t>
            </a:r>
            <a:endParaRPr lang="zh-CN" altLang="en-US" sz="2800" b="1" dirty="0">
              <a:latin typeface="华文楷体" pitchFamily="2" charset="-122"/>
              <a:ea typeface="华文楷体" pitchFamily="2" charset="-122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清洗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的目的是去除不锈钢管路及系统内的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污垢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钝化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的目的是使不锈钢管路的内表面形成光滑均匀的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氧化膜</a:t>
            </a:r>
            <a:endParaRPr lang="zh-CN" altLang="en-US" sz="2800" b="1" dirty="0"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58938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zh-CN" b="1" dirty="0">
                <a:latin typeface="华文楷体" pitchFamily="2" charset="-122"/>
                <a:ea typeface="华文楷体" pitchFamily="2" charset="-122"/>
              </a:rPr>
              <a:t>清洗</a:t>
            </a:r>
            <a:r>
              <a:rPr lang="zh-CN" altLang="zh-CN" b="1" dirty="0" smtClean="0">
                <a:latin typeface="华文楷体" pitchFamily="2" charset="-122"/>
                <a:ea typeface="华文楷体" pitchFamily="2" charset="-122"/>
              </a:rPr>
              <a:t>步骤</a:t>
            </a:r>
            <a:endParaRPr lang="zh-CN" altLang="zh-CN" dirty="0"/>
          </a:p>
        </p:txBody>
      </p:sp>
      <p:sp>
        <p:nvSpPr>
          <p:cNvPr id="8" name="矩形 7"/>
          <p:cNvSpPr/>
          <p:nvPr/>
        </p:nvSpPr>
        <p:spPr>
          <a:xfrm>
            <a:off x="611560" y="1628801"/>
            <a:ext cx="7776864" cy="5032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zh-CN" sz="2800" b="1" dirty="0" smtClean="0">
                <a:latin typeface="华文楷体" pitchFamily="2" charset="-122"/>
                <a:ea typeface="华文楷体" pitchFamily="2" charset="-122"/>
              </a:rPr>
              <a:t>取下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色谱柱，用两通连接进样器和检测器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zh-CN" sz="2800" b="1" dirty="0" smtClean="0">
                <a:latin typeface="华文楷体" pitchFamily="2" charset="-122"/>
                <a:ea typeface="华文楷体" pitchFamily="2" charset="-122"/>
              </a:rPr>
              <a:t>用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纯水灌注泵头（四元泵的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A,B,C,D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四路各为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25%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）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zh-CN" sz="2800" b="1" dirty="0" smtClean="0">
                <a:latin typeface="华文楷体" pitchFamily="2" charset="-122"/>
                <a:ea typeface="华文楷体" pitchFamily="2" charset="-122"/>
              </a:rPr>
              <a:t>用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30%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磷酸清洗液洗系统（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1ml/min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流速）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45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分钟（四元泵的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A,B,C,D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四路各为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25%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）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zh-CN" sz="2800" b="1" dirty="0" smtClean="0">
                <a:latin typeface="华文楷体" pitchFamily="2" charset="-122"/>
                <a:ea typeface="华文楷体" pitchFamily="2" charset="-122"/>
              </a:rPr>
              <a:t>换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成清水洗至出口水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pH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显中性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zh-CN" sz="2800" b="1" dirty="0" smtClean="0">
                <a:latin typeface="华文楷体" pitchFamily="2" charset="-122"/>
                <a:ea typeface="华文楷体" pitchFamily="2" charset="-122"/>
              </a:rPr>
              <a:t>用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纯甲醇过渡，浸润泵头及管路，</a:t>
            </a:r>
            <a:r>
              <a:rPr lang="zh-CN" altLang="zh-CN" sz="2800" b="1" dirty="0" smtClean="0">
                <a:latin typeface="华文楷体" pitchFamily="2" charset="-122"/>
                <a:ea typeface="华文楷体" pitchFamily="2" charset="-122"/>
              </a:rPr>
              <a:t>备用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b="1" dirty="0" smtClean="0">
                <a:latin typeface="华文楷体" pitchFamily="2" charset="-122"/>
                <a:ea typeface="华文楷体" pitchFamily="2" charset="-122"/>
              </a:rPr>
              <a:t>          </a:t>
            </a:r>
            <a:r>
              <a:rPr lang="en-US" altLang="zh-CN" b="1" dirty="0" smtClean="0">
                <a:latin typeface="华文行楷" pitchFamily="2" charset="-122"/>
                <a:ea typeface="华文行楷" pitchFamily="2" charset="-122"/>
              </a:rPr>
              <a:t>30</a:t>
            </a:r>
            <a:r>
              <a:rPr lang="en-US" altLang="zh-CN" b="1" dirty="0">
                <a:latin typeface="华文行楷" pitchFamily="2" charset="-122"/>
                <a:ea typeface="华文行楷" pitchFamily="2" charset="-122"/>
              </a:rPr>
              <a:t>%</a:t>
            </a:r>
            <a:r>
              <a:rPr lang="zh-CN" altLang="en-US" b="1" dirty="0">
                <a:latin typeface="华文行楷" pitchFamily="2" charset="-122"/>
                <a:ea typeface="华文行楷" pitchFamily="2" charset="-122"/>
              </a:rPr>
              <a:t>磷酸配制：取</a:t>
            </a:r>
            <a:r>
              <a:rPr lang="en-US" altLang="zh-CN" b="1" dirty="0">
                <a:latin typeface="华文行楷" pitchFamily="2" charset="-122"/>
                <a:ea typeface="华文行楷" pitchFamily="2" charset="-122"/>
              </a:rPr>
              <a:t>85%</a:t>
            </a:r>
            <a:r>
              <a:rPr lang="zh-CN" altLang="en-US" b="1" dirty="0">
                <a:latin typeface="华文行楷" pitchFamily="2" charset="-122"/>
                <a:ea typeface="华文行楷" pitchFamily="2" charset="-122"/>
              </a:rPr>
              <a:t>浓磷酸</a:t>
            </a:r>
            <a:r>
              <a:rPr lang="en-US" altLang="zh-CN" b="1" dirty="0">
                <a:latin typeface="华文行楷" pitchFamily="2" charset="-122"/>
                <a:ea typeface="华文行楷" pitchFamily="2" charset="-122"/>
              </a:rPr>
              <a:t>35ml</a:t>
            </a:r>
            <a:r>
              <a:rPr lang="zh-CN" altLang="en-US" b="1" dirty="0">
                <a:latin typeface="华文行楷" pitchFamily="2" charset="-122"/>
                <a:ea typeface="华文行楷" pitchFamily="2" charset="-122"/>
              </a:rPr>
              <a:t>与</a:t>
            </a:r>
            <a:r>
              <a:rPr lang="en-US" altLang="zh-CN" b="1" dirty="0">
                <a:latin typeface="华文行楷" pitchFamily="2" charset="-122"/>
                <a:ea typeface="华文行楷" pitchFamily="2" charset="-122"/>
              </a:rPr>
              <a:t>65ml</a:t>
            </a:r>
            <a:r>
              <a:rPr lang="zh-CN" altLang="en-US" b="1" dirty="0">
                <a:latin typeface="华文行楷" pitchFamily="2" charset="-122"/>
                <a:ea typeface="华文行楷" pitchFamily="2" charset="-122"/>
              </a:rPr>
              <a:t>水混</a:t>
            </a:r>
            <a:r>
              <a:rPr lang="zh-CN" altLang="en-US" b="1" dirty="0" smtClean="0">
                <a:latin typeface="华文行楷" pitchFamily="2" charset="-122"/>
                <a:ea typeface="华文行楷" pitchFamily="2" charset="-122"/>
              </a:rPr>
              <a:t>匀</a:t>
            </a:r>
            <a:endParaRPr lang="en-US" altLang="zh-CN" b="1" dirty="0">
              <a:latin typeface="华文行楷" pitchFamily="2" charset="-122"/>
              <a:ea typeface="华文行楷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3089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b="1" dirty="0" smtClean="0">
                <a:latin typeface="华文楷体" pitchFamily="2" charset="-122"/>
                <a:ea typeface="华文楷体" pitchFamily="2" charset="-122"/>
              </a:rPr>
              <a:t>钝化</a:t>
            </a:r>
            <a:r>
              <a:rPr lang="zh-CN" altLang="zh-CN" b="1" dirty="0" smtClean="0">
                <a:latin typeface="华文楷体" pitchFamily="2" charset="-122"/>
                <a:ea typeface="华文楷体" pitchFamily="2" charset="-122"/>
              </a:rPr>
              <a:t>步骤</a:t>
            </a:r>
            <a:endParaRPr lang="zh-CN" altLang="zh-CN" dirty="0"/>
          </a:p>
        </p:txBody>
      </p:sp>
      <p:sp>
        <p:nvSpPr>
          <p:cNvPr id="8" name="矩形 7"/>
          <p:cNvSpPr/>
          <p:nvPr/>
        </p:nvSpPr>
        <p:spPr>
          <a:xfrm>
            <a:off x="611560" y="1628801"/>
            <a:ext cx="7776864" cy="5032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zh-CN" sz="2800" b="1" dirty="0" smtClean="0">
                <a:latin typeface="华文楷体" pitchFamily="2" charset="-122"/>
                <a:ea typeface="华文楷体" pitchFamily="2" charset="-122"/>
              </a:rPr>
              <a:t>取下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色谱柱，用两通连接进样器和检测器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zh-CN" sz="2800" b="1" dirty="0" smtClean="0">
                <a:latin typeface="华文楷体" pitchFamily="2" charset="-122"/>
                <a:ea typeface="华文楷体" pitchFamily="2" charset="-122"/>
              </a:rPr>
              <a:t>用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纯水灌注泵头（四元泵的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A,B,C,D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四路各为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25%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）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zh-CN" sz="2800" b="1" dirty="0" smtClean="0">
                <a:latin typeface="华文楷体" pitchFamily="2" charset="-122"/>
                <a:ea typeface="华文楷体" pitchFamily="2" charset="-122"/>
              </a:rPr>
              <a:t>用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6M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硝酸</a:t>
            </a:r>
            <a:r>
              <a:rPr lang="zh-CN" altLang="zh-CN" sz="2800" b="1" dirty="0" smtClean="0">
                <a:latin typeface="华文楷体" pitchFamily="2" charset="-122"/>
                <a:ea typeface="华文楷体" pitchFamily="2" charset="-122"/>
              </a:rPr>
              <a:t>清洗液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洗系统（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1ml/min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流速）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45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分钟（四元泵的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A,B,C,D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四路各为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25%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）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zh-CN" sz="2800" b="1" dirty="0" smtClean="0">
                <a:latin typeface="华文楷体" pitchFamily="2" charset="-122"/>
                <a:ea typeface="华文楷体" pitchFamily="2" charset="-122"/>
              </a:rPr>
              <a:t>换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成清水洗至出口水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pH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显中性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zh-CN" sz="2800" b="1" dirty="0" smtClean="0">
                <a:latin typeface="华文楷体" pitchFamily="2" charset="-122"/>
                <a:ea typeface="华文楷体" pitchFamily="2" charset="-122"/>
              </a:rPr>
              <a:t>用</a:t>
            </a: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纯甲醇过渡，浸润泵头及管路，</a:t>
            </a:r>
            <a:r>
              <a:rPr lang="zh-CN" altLang="zh-CN" sz="2800" b="1" dirty="0" smtClean="0">
                <a:latin typeface="华文楷体" pitchFamily="2" charset="-122"/>
                <a:ea typeface="华文楷体" pitchFamily="2" charset="-122"/>
              </a:rPr>
              <a:t>备用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b="1" dirty="0" smtClean="0">
                <a:latin typeface="华文楷体" pitchFamily="2" charset="-122"/>
                <a:ea typeface="华文楷体" pitchFamily="2" charset="-122"/>
              </a:rPr>
              <a:t>          </a:t>
            </a:r>
            <a:r>
              <a:rPr lang="en-US" altLang="zh-CN" dirty="0">
                <a:latin typeface="华文行楷" pitchFamily="2" charset="-122"/>
                <a:ea typeface="华文行楷" pitchFamily="2" charset="-122"/>
              </a:rPr>
              <a:t>6M</a:t>
            </a:r>
            <a:r>
              <a:rPr lang="zh-CN" altLang="zh-CN" dirty="0">
                <a:latin typeface="华文行楷" pitchFamily="2" charset="-122"/>
                <a:ea typeface="华文行楷" pitchFamily="2" charset="-122"/>
              </a:rPr>
              <a:t>硝酸的配制：取浓硝酸</a:t>
            </a:r>
            <a:r>
              <a:rPr lang="en-US" altLang="zh-CN" dirty="0">
                <a:latin typeface="华文行楷" pitchFamily="2" charset="-122"/>
                <a:ea typeface="华文行楷" pitchFamily="2" charset="-122"/>
              </a:rPr>
              <a:t>40ml</a:t>
            </a:r>
            <a:r>
              <a:rPr lang="zh-CN" altLang="zh-CN" dirty="0">
                <a:latin typeface="华文行楷" pitchFamily="2" charset="-122"/>
                <a:ea typeface="华文行楷" pitchFamily="2" charset="-122"/>
              </a:rPr>
              <a:t>与</a:t>
            </a:r>
            <a:r>
              <a:rPr lang="en-US" altLang="zh-CN" dirty="0">
                <a:latin typeface="华文行楷" pitchFamily="2" charset="-122"/>
                <a:ea typeface="华文行楷" pitchFamily="2" charset="-122"/>
              </a:rPr>
              <a:t>60ml</a:t>
            </a:r>
            <a:r>
              <a:rPr lang="zh-CN" altLang="zh-CN" dirty="0">
                <a:latin typeface="华文行楷" pitchFamily="2" charset="-122"/>
                <a:ea typeface="华文行楷" pitchFamily="2" charset="-122"/>
              </a:rPr>
              <a:t>水混匀</a:t>
            </a:r>
            <a:endParaRPr lang="en-US" altLang="zh-CN" b="1" dirty="0">
              <a:latin typeface="华文行楷" pitchFamily="2" charset="-122"/>
              <a:ea typeface="华文行楷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235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552" y="1577355"/>
            <a:ext cx="813690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谢谢</a:t>
            </a:r>
            <a:endParaRPr lang="zh-CN" altLang="en-U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畅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畅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畅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4389</TotalTime>
  <Words>1317</Words>
  <Application>Microsoft Office PowerPoint</Application>
  <PresentationFormat>全屏显示(4:3)</PresentationFormat>
  <Paragraphs>184</Paragraphs>
  <Slides>20</Slides>
  <Notes>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流畅</vt:lpstr>
      <vt:lpstr> 高效液相色谱仪的维护与保养</vt:lpstr>
      <vt:lpstr>HPLC的基本组成</vt:lpstr>
      <vt:lpstr>泵的维护</vt:lpstr>
      <vt:lpstr>流动相为什么要脱气</vt:lpstr>
      <vt:lpstr>流动相的脱气方法</vt:lpstr>
      <vt:lpstr>流动相为什么要过滤</vt:lpstr>
      <vt:lpstr> 常用滤膜适用溶剂类型</vt:lpstr>
      <vt:lpstr>滤膜的孔径的选择</vt:lpstr>
      <vt:lpstr>流动相的保存</vt:lpstr>
      <vt:lpstr>溶剂系统的日常维护</vt:lpstr>
      <vt:lpstr>脱气机的维护</vt:lpstr>
      <vt:lpstr>进样器维护</vt:lpstr>
      <vt:lpstr>色谱柱的使用与维护</vt:lpstr>
      <vt:lpstr>色谱柱的存放</vt:lpstr>
      <vt:lpstr>检测器的维护保养</vt:lpstr>
      <vt:lpstr>日常清洗方法</vt:lpstr>
      <vt:lpstr>液相色谱系统的清洗与钝化</vt:lpstr>
      <vt:lpstr>清洗步骤</vt:lpstr>
      <vt:lpstr>钝化步骤</vt:lpstr>
      <vt:lpstr>幻灯片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方</dc:creator>
  <cp:lastModifiedBy>dell</cp:lastModifiedBy>
  <cp:revision>264</cp:revision>
  <dcterms:modified xsi:type="dcterms:W3CDTF">2014-10-20T14:59:59Z</dcterms:modified>
</cp:coreProperties>
</file>